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82" r:id="rId10"/>
    <p:sldId id="269" r:id="rId11"/>
    <p:sldId id="270" r:id="rId12"/>
    <p:sldId id="262" r:id="rId13"/>
    <p:sldId id="271" r:id="rId14"/>
    <p:sldId id="275" r:id="rId15"/>
    <p:sldId id="263" r:id="rId16"/>
    <p:sldId id="276" r:id="rId17"/>
    <p:sldId id="280" r:id="rId18"/>
    <p:sldId id="281" r:id="rId19"/>
    <p:sldId id="272" r:id="rId20"/>
    <p:sldId id="273" r:id="rId21"/>
    <p:sldId id="274" r:id="rId22"/>
    <p:sldId id="264" r:id="rId23"/>
    <p:sldId id="277" r:id="rId24"/>
    <p:sldId id="265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88" autoAdjust="0"/>
    <p:restoredTop sz="77060" autoAdjust="0"/>
  </p:normalViewPr>
  <p:slideViewPr>
    <p:cSldViewPr snapToGrid="0">
      <p:cViewPr varScale="1">
        <p:scale>
          <a:sx n="64" d="100"/>
          <a:sy n="64" d="100"/>
        </p:scale>
        <p:origin x="678" y="7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140BC8-F48E-49EF-B397-807AF965AC22}" type="datetimeFigureOut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7391A9-E785-4C10-A928-2425D7C28E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260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391A9-E785-4C10-A928-2425D7C28E4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9069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391A9-E785-4C10-A928-2425D7C28E4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2969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391A9-E785-4C10-A928-2425D7C28E4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382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391A9-E785-4C10-A928-2425D7C28E4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946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391A9-E785-4C10-A928-2425D7C28E4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9911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391A9-E785-4C10-A928-2425D7C28E4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1621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391A9-E785-4C10-A928-2425D7C28E4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088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391A9-E785-4C10-A928-2425D7C28E4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936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391A9-E785-4C10-A928-2425D7C28E4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0357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391A9-E785-4C10-A928-2425D7C28E4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4979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391A9-E785-4C10-A928-2425D7C28E4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468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391A9-E785-4C10-A928-2425D7C28E4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6512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391A9-E785-4C10-A928-2425D7C28E4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0987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391A9-E785-4C10-A928-2425D7C28E4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1674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391A9-E785-4C10-A928-2425D7C28E4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5048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391A9-E785-4C10-A928-2425D7C28E4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0741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391A9-E785-4C10-A928-2425D7C28E4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1244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391A9-E785-4C10-A928-2425D7C28E4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753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391A9-E785-4C10-A928-2425D7C28E4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899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391A9-E785-4C10-A928-2425D7C28E4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220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391A9-E785-4C10-A928-2425D7C28E4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41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391A9-E785-4C10-A928-2425D7C28E4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107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391A9-E785-4C10-A928-2425D7C28E4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1030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391A9-E785-4C10-A928-2425D7C28E4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0183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761DE-2162-4C0D-8DFD-C90F6B1D331E}" type="datetime1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BFC16-DFA3-46F6-8DCA-82DE3E5ECCD4}" type="datetime1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E19B0-8F69-439A-9B07-409CFC606113}" type="datetime1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45F93-D49A-41DD-995D-F20255616F64}" type="datetime1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BC3BD-431A-43B6-99FE-3F2AEDE37BBF}" type="datetime1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0D42B-FE5A-472A-9A20-0076A00C86CD}" type="datetime1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C0E19-BB55-4B4A-B759-F06B1C377839}" type="datetime1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AD878-626D-4C2D-BF07-572AA56177FD}" type="datetime1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16999-B397-40C8-BD00-0F8E9F000273}" type="datetime1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8EB9C-5550-46FA-9412-9DE4BA4DD58F}" type="datetime1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7A7F2-108C-4C15-B4DA-54E67596E958}" type="datetime1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23656-D288-426A-A5EA-5A6E2BA187DD}" type="datetime1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9.wmf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6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30.wmf"/><Relationship Id="rId3" Type="http://schemas.openxmlformats.org/officeDocument/2006/relationships/image" Target="../media/image25.emf"/><Relationship Id="rId7" Type="http://schemas.openxmlformats.org/officeDocument/2006/relationships/image" Target="../media/image27.wmf"/><Relationship Id="rId12" Type="http://schemas.openxmlformats.org/officeDocument/2006/relationships/oleObject" Target="../embeddings/oleObject11.bin"/><Relationship Id="rId17" Type="http://schemas.openxmlformats.org/officeDocument/2006/relationships/image" Target="../media/image32.wmf"/><Relationship Id="rId2" Type="http://schemas.openxmlformats.org/officeDocument/2006/relationships/notesSlide" Target="../notesSlides/notesSlide14.xml"/><Relationship Id="rId16" Type="http://schemas.openxmlformats.org/officeDocument/2006/relationships/oleObject" Target="../embeddings/oleObject13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29.wmf"/><Relationship Id="rId5" Type="http://schemas.openxmlformats.org/officeDocument/2006/relationships/image" Target="../media/image26.wmf"/><Relationship Id="rId15" Type="http://schemas.openxmlformats.org/officeDocument/2006/relationships/image" Target="../media/image31.w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28.wmf"/><Relationship Id="rId14" Type="http://schemas.openxmlformats.org/officeDocument/2006/relationships/oleObject" Target="../embeddings/oleObject12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FDDB45C0-DFB2-33B4-8C59-7FFE3CF5C613}"/>
              </a:ext>
            </a:extLst>
          </p:cNvPr>
          <p:cNvSpPr txBox="1"/>
          <p:nvPr/>
        </p:nvSpPr>
        <p:spPr>
          <a:xfrm>
            <a:off x="789709" y="1957257"/>
            <a:ext cx="10612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Xuliang Yu</a:t>
            </a:r>
            <a:r>
              <a:rPr lang="en-US" altLang="zh-C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Zhihui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Cao</a:t>
            </a:r>
            <a:r>
              <a:rPr lang="en-US" altLang="zh-C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Zhijing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Wu</a:t>
            </a:r>
            <a:r>
              <a:rPr lang="en-US" altLang="zh-C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Chunyi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Song</a:t>
            </a:r>
            <a:r>
              <a:rPr lang="en-US" altLang="zh-C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1,2,3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Jiang Zhu</a:t>
            </a:r>
            <a:r>
              <a:rPr lang="en-US" altLang="zh-C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1,2,3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Zhiwei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Xu</a:t>
            </a:r>
            <a:r>
              <a:rPr lang="en-US" altLang="zh-C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1,2,3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2E34C6B-A5E5-CEC5-0E2D-45809460E1E0}"/>
              </a:ext>
            </a:extLst>
          </p:cNvPr>
          <p:cNvSpPr/>
          <p:nvPr/>
        </p:nvSpPr>
        <p:spPr>
          <a:xfrm>
            <a:off x="0" y="0"/>
            <a:ext cx="12192000" cy="16712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8FA4A93-3000-FF49-C940-E1AD83C2EB42}"/>
              </a:ext>
            </a:extLst>
          </p:cNvPr>
          <p:cNvSpPr txBox="1"/>
          <p:nvPr/>
        </p:nvSpPr>
        <p:spPr>
          <a:xfrm>
            <a:off x="703943" y="223506"/>
            <a:ext cx="10784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Novel </a:t>
            </a:r>
            <a:r>
              <a:rPr lang="en-US" altLang="zh-CN" sz="4000" i="0" u="none" strike="noStrike" baseline="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Potential Drowning Detection System Based on Millimeter-Wave Radar</a:t>
            </a:r>
            <a:endParaRPr lang="zh-CN" altLang="en-US" sz="40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A792B30-0026-F156-482D-309DB97E9F94}"/>
              </a:ext>
            </a:extLst>
          </p:cNvPr>
          <p:cNvSpPr txBox="1"/>
          <p:nvPr/>
        </p:nvSpPr>
        <p:spPr>
          <a:xfrm>
            <a:off x="663388" y="3216566"/>
            <a:ext cx="108246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CN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Ocean College, Institute of Marine Electronics and Intelligent Systems, Zhejiang University</a:t>
            </a:r>
          </a:p>
          <a:p>
            <a:pPr algn="just"/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Engineering Research Center of Oceanic Sensing Technology and Equipment,  Zhejiang University</a:t>
            </a:r>
          </a:p>
          <a:p>
            <a:pPr algn="just"/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altLang="zh-CN" sz="20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Donghai</a:t>
            </a:r>
            <a:r>
              <a:rPr lang="en-US" altLang="zh-CN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Lab,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Zhou Shan</a:t>
            </a:r>
          </a:p>
        </p:txBody>
      </p:sp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F589159E-38A6-55D9-6637-59C9C8C4D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2290" y="6492875"/>
            <a:ext cx="789710" cy="365125"/>
          </a:xfrm>
        </p:spPr>
        <p:txBody>
          <a:bodyPr/>
          <a:lstStyle/>
          <a:p>
            <a:fld id="{565CE74E-AB26-4998-AD42-012C4C1AD076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fld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17819ED-423B-6915-2919-2F2F1B9CAC3B}"/>
              </a:ext>
            </a:extLst>
          </p:cNvPr>
          <p:cNvSpPr txBox="1"/>
          <p:nvPr/>
        </p:nvSpPr>
        <p:spPr>
          <a:xfrm>
            <a:off x="4052454" y="4232229"/>
            <a:ext cx="40870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Email: cysong@zju.edu.cn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7629599-F936-F132-D1DB-44D1E6AAB8CF}"/>
              </a:ext>
            </a:extLst>
          </p:cNvPr>
          <p:cNvSpPr txBox="1"/>
          <p:nvPr/>
        </p:nvSpPr>
        <p:spPr>
          <a:xfrm>
            <a:off x="703943" y="5421767"/>
            <a:ext cx="107841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17th International Conference on Control, Automation, Robotics and Vision (2022 ICARCV)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147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BCE0E6-2F5B-DFC8-E62E-ABFB4929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08E6A70-BEC8-4E4B-ABD6-CA27A6008B8B}"/>
              </a:ext>
            </a:extLst>
          </p:cNvPr>
          <p:cNvSpPr/>
          <p:nvPr/>
        </p:nvSpPr>
        <p:spPr>
          <a:xfrm>
            <a:off x="0" y="1"/>
            <a:ext cx="12192000" cy="67641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36F664-9084-9BBF-D770-8E069F492E96}"/>
              </a:ext>
            </a:extLst>
          </p:cNvPr>
          <p:cNvSpPr txBox="1"/>
          <p:nvPr/>
        </p:nvSpPr>
        <p:spPr>
          <a:xfrm>
            <a:off x="0" y="66876"/>
            <a:ext cx="38654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</a:t>
            </a:r>
            <a:endParaRPr lang="zh-CN" altLang="en-US" sz="3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04C05A8-D0DB-4330-4CFC-EF25BC62F640}"/>
              </a:ext>
            </a:extLst>
          </p:cNvPr>
          <p:cNvSpPr txBox="1"/>
          <p:nvPr/>
        </p:nvSpPr>
        <p:spPr>
          <a:xfrm>
            <a:off x="457199" y="1273831"/>
            <a:ext cx="112776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 2" panose="05020102010507070707" pitchFamily="18" charset="2"/>
              <a:buChar char="®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The time-range map (TRM) and time-doppler map (TDM) is derived by integrating the RDT tensor along either the doppler dimension or the range dimension, correspondingly.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DB92161-0342-0945-A3C4-7DB162D79BBC}"/>
              </a:ext>
            </a:extLst>
          </p:cNvPr>
          <p:cNvSpPr txBox="1"/>
          <p:nvPr/>
        </p:nvSpPr>
        <p:spPr>
          <a:xfrm>
            <a:off x="457199" y="2905598"/>
            <a:ext cx="112776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 2" panose="05020102010507070707" pitchFamily="18" charset="2"/>
              <a:buChar char="®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The cadence velocity diagram (CVD) to reveal the periodic features of the target by taking DFT on TDM along the cycle time axis for each doppler frequency bin.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699EE91-88FA-B98D-4ECF-31325ECA5F8B}"/>
              </a:ext>
            </a:extLst>
          </p:cNvPr>
          <p:cNvGrpSpPr/>
          <p:nvPr/>
        </p:nvGrpSpPr>
        <p:grpSpPr>
          <a:xfrm>
            <a:off x="2856262" y="2136912"/>
            <a:ext cx="6479472" cy="854075"/>
            <a:chOff x="3393370" y="4440297"/>
            <a:chExt cx="6479472" cy="854075"/>
          </a:xfrm>
        </p:grpSpPr>
        <p:graphicFrame>
          <p:nvGraphicFramePr>
            <p:cNvPr id="11" name="对象 10">
              <a:extLst>
                <a:ext uri="{FF2B5EF4-FFF2-40B4-BE49-F238E27FC236}">
                  <a16:creationId xmlns:a16="http://schemas.microsoft.com/office/drawing/2014/main" id="{E49E4F8C-EB3A-3075-F444-CD476A81D6C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07792165"/>
                </p:ext>
              </p:extLst>
            </p:nvPr>
          </p:nvGraphicFramePr>
          <p:xfrm>
            <a:off x="3393370" y="4440297"/>
            <a:ext cx="2940050" cy="854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3" imgW="2939400" imgH="854280" progId="Equation.AxMath">
                    <p:embed/>
                  </p:oleObj>
                </mc:Choice>
                <mc:Fallback>
                  <p:oleObj name="AxMath" r:id="rId3" imgW="2939400" imgH="854280" progId="Equation.AxMath">
                    <p:embed/>
                    <p:pic>
                      <p:nvPicPr>
                        <p:cNvPr id="11" name="对象 10">
                          <a:extLst>
                            <a:ext uri="{FF2B5EF4-FFF2-40B4-BE49-F238E27FC236}">
                              <a16:creationId xmlns:a16="http://schemas.microsoft.com/office/drawing/2014/main" id="{E49E4F8C-EB3A-3075-F444-CD476A81D6C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393370" y="4440297"/>
                          <a:ext cx="2940050" cy="8540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" name="对象 3">
              <a:extLst>
                <a:ext uri="{FF2B5EF4-FFF2-40B4-BE49-F238E27FC236}">
                  <a16:creationId xmlns:a16="http://schemas.microsoft.com/office/drawing/2014/main" id="{D6053041-3816-68D6-B5D5-FB3BCE70BCF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09160479"/>
                </p:ext>
              </p:extLst>
            </p:nvPr>
          </p:nvGraphicFramePr>
          <p:xfrm>
            <a:off x="6815317" y="4535883"/>
            <a:ext cx="3057525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5" imgW="3057120" imgH="673560" progId="Equation.AxMath">
                    <p:embed/>
                  </p:oleObj>
                </mc:Choice>
                <mc:Fallback>
                  <p:oleObj name="AxMath" r:id="rId5" imgW="3057120" imgH="673560" progId="Equation.AxMath">
                    <p:embed/>
                    <p:pic>
                      <p:nvPicPr>
                        <p:cNvPr id="11" name="对象 10">
                          <a:extLst>
                            <a:ext uri="{FF2B5EF4-FFF2-40B4-BE49-F238E27FC236}">
                              <a16:creationId xmlns:a16="http://schemas.microsoft.com/office/drawing/2014/main" id="{E49E4F8C-EB3A-3075-F444-CD476A81D6C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815317" y="4535883"/>
                          <a:ext cx="3057525" cy="673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2087FC24-2A08-EBD8-78CF-FDA9209CF2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4786315"/>
              </p:ext>
            </p:extLst>
          </p:nvPr>
        </p:nvGraphicFramePr>
        <p:xfrm>
          <a:off x="3800915" y="3651206"/>
          <a:ext cx="4954587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4955040" imgH="854280" progId="Equation.AxMath">
                  <p:embed/>
                </p:oleObj>
              </mc:Choice>
              <mc:Fallback>
                <p:oleObj name="AxMath" r:id="rId7" imgW="4955040" imgH="854280" progId="Equation.AxMat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E49E4F8C-EB3A-3075-F444-CD476A81D6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00915" y="3651206"/>
                        <a:ext cx="4954587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C363EBB5-6746-A8FB-3866-4DA112C127AD}"/>
              </a:ext>
            </a:extLst>
          </p:cNvPr>
          <p:cNvSpPr txBox="1"/>
          <p:nvPr/>
        </p:nvSpPr>
        <p:spPr>
          <a:xfrm>
            <a:off x="0" y="812166"/>
            <a:ext cx="11903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Signal Processing System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C0D8E76-959A-76FB-5F0A-CE724A41BC9C}"/>
              </a:ext>
            </a:extLst>
          </p:cNvPr>
          <p:cNvSpPr txBox="1"/>
          <p:nvPr/>
        </p:nvSpPr>
        <p:spPr>
          <a:xfrm>
            <a:off x="4282689" y="6514177"/>
            <a:ext cx="3626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Fig. 10 Signal processing pipeline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A96AD88-C318-9E8E-32A8-5C5BC6975A3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838" y="4511332"/>
            <a:ext cx="6156325" cy="206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94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BCE0E6-2F5B-DFC8-E62E-ABFB4929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08E6A70-BEC8-4E4B-ABD6-CA27A6008B8B}"/>
              </a:ext>
            </a:extLst>
          </p:cNvPr>
          <p:cNvSpPr/>
          <p:nvPr/>
        </p:nvSpPr>
        <p:spPr>
          <a:xfrm>
            <a:off x="0" y="1"/>
            <a:ext cx="12192000" cy="67641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36F664-9084-9BBF-D770-8E069F492E96}"/>
              </a:ext>
            </a:extLst>
          </p:cNvPr>
          <p:cNvSpPr txBox="1"/>
          <p:nvPr/>
        </p:nvSpPr>
        <p:spPr>
          <a:xfrm>
            <a:off x="0" y="66876"/>
            <a:ext cx="38654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</a:t>
            </a:r>
            <a:endParaRPr lang="zh-CN" altLang="en-US" sz="3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04C05A8-D0DB-4330-4CFC-EF25BC62F640}"/>
              </a:ext>
            </a:extLst>
          </p:cNvPr>
          <p:cNvSpPr txBox="1"/>
          <p:nvPr/>
        </p:nvSpPr>
        <p:spPr>
          <a:xfrm>
            <a:off x="457201" y="1308408"/>
            <a:ext cx="114460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 2" panose="05020102010507070707" pitchFamily="18" charset="2"/>
              <a:buChar char="®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Uni-domain methods: to achieve aquatic human activity recognition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merely based on time-Doppler maps(TDM)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by spatial-correlation, temporal-correlation or hybrid networks. </a:t>
            </a:r>
          </a:p>
          <a:p>
            <a:pPr marL="342900" indent="-342900" algn="just">
              <a:buFont typeface="Wingdings 2" panose="05020102010507070707" pitchFamily="18" charset="2"/>
              <a:buChar char="®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Representative models: DCNN, CAE, LSTM, CNN-LSTM,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RDNet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.</a:t>
            </a:r>
          </a:p>
          <a:p>
            <a:pPr marL="342900" indent="-342900" algn="just">
              <a:buFont typeface="Wingdings 2" panose="05020102010507070707" pitchFamily="18" charset="2"/>
              <a:buChar char="®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Drawback: insufficient information within radar data utilized.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85481EF-5AE7-34D0-6259-271806D050C5}"/>
              </a:ext>
            </a:extLst>
          </p:cNvPr>
          <p:cNvSpPr txBox="1"/>
          <p:nvPr/>
        </p:nvSpPr>
        <p:spPr>
          <a:xfrm>
            <a:off x="0" y="812166"/>
            <a:ext cx="11903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Event Detection System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06270B4-C215-4F50-9B7A-A66FE607F030}"/>
              </a:ext>
            </a:extLst>
          </p:cNvPr>
          <p:cNvSpPr txBox="1"/>
          <p:nvPr/>
        </p:nvSpPr>
        <p:spPr>
          <a:xfrm>
            <a:off x="457200" y="3378786"/>
            <a:ext cx="114460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 2" panose="05020102010507070707" pitchFamily="18" charset="2"/>
              <a:buChar char="®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Multi-domain methods: to achieve aquatic human activity recognition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based on multi-dimensional radar maps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, e.g., time-range maps(TRM), time-doppler maps(TDM), range-doppler maps(RDM) and cadence velocity diagram(CVD), etc. </a:t>
            </a:r>
          </a:p>
          <a:p>
            <a:pPr marL="342900" indent="-342900" algn="just">
              <a:buFont typeface="Wingdings 2" panose="05020102010507070707" pitchFamily="18" charset="2"/>
              <a:buChar char="®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Representative models: DCNN-MFS,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MDFRadar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-Net.</a:t>
            </a:r>
          </a:p>
          <a:p>
            <a:pPr marL="342900" indent="-342900" algn="just">
              <a:buFont typeface="Wingdings 2" panose="05020102010507070707" pitchFamily="18" charset="2"/>
              <a:buChar char="®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Drawback: no consideration of learning of cross-domain correlation features.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56F4BD2-CDFF-E982-3137-E93FB0D9F436}"/>
              </a:ext>
            </a:extLst>
          </p:cNvPr>
          <p:cNvSpPr txBox="1"/>
          <p:nvPr/>
        </p:nvSpPr>
        <p:spPr>
          <a:xfrm>
            <a:off x="151682" y="5818496"/>
            <a:ext cx="11751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For resolving above issues, two-stage fusion network is proposed!</a:t>
            </a:r>
          </a:p>
        </p:txBody>
      </p:sp>
    </p:spTree>
    <p:extLst>
      <p:ext uri="{BB962C8B-B14F-4D97-AF65-F5344CB8AC3E}">
        <p14:creationId xmlns:p14="http://schemas.microsoft.com/office/powerpoint/2010/main" val="4149947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BCE0E6-2F5B-DFC8-E62E-ABFB4929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08E6A70-BEC8-4E4B-ABD6-CA27A6008B8B}"/>
              </a:ext>
            </a:extLst>
          </p:cNvPr>
          <p:cNvSpPr/>
          <p:nvPr/>
        </p:nvSpPr>
        <p:spPr>
          <a:xfrm>
            <a:off x="0" y="1"/>
            <a:ext cx="12192000" cy="67641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36F664-9084-9BBF-D770-8E069F492E96}"/>
              </a:ext>
            </a:extLst>
          </p:cNvPr>
          <p:cNvSpPr txBox="1"/>
          <p:nvPr/>
        </p:nvSpPr>
        <p:spPr>
          <a:xfrm>
            <a:off x="0" y="66876"/>
            <a:ext cx="38654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Structure</a:t>
            </a:r>
            <a:endParaRPr lang="zh-CN" altLang="en-US" sz="3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F3B036E-639E-FE10-259A-E7BC5AE05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325" y="1112624"/>
            <a:ext cx="8539350" cy="330619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E76E9AA-D92E-A226-C3D6-7628E29A119A}"/>
              </a:ext>
            </a:extLst>
          </p:cNvPr>
          <p:cNvSpPr txBox="1"/>
          <p:nvPr/>
        </p:nvSpPr>
        <p:spPr>
          <a:xfrm>
            <a:off x="3368564" y="4497299"/>
            <a:ext cx="5454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Fig. 11 The proposed two-stage fusion network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0522193-D62F-3F82-59B9-B55945B1F883}"/>
              </a:ext>
            </a:extLst>
          </p:cNvPr>
          <p:cNvSpPr txBox="1"/>
          <p:nvPr/>
        </p:nvSpPr>
        <p:spPr>
          <a:xfrm>
            <a:off x="563879" y="4919007"/>
            <a:ext cx="110642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 2" panose="05020102010507070707" pitchFamily="18" charset="2"/>
              <a:buChar char="®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In the first-stage fusion, the encoded features of three-domain radar maps along either the temporal or spatial dimension.</a:t>
            </a:r>
          </a:p>
          <a:p>
            <a:pPr marL="342900" indent="-342900" algn="just">
              <a:buFont typeface="Wingdings 2" panose="05020102010507070707" pitchFamily="18" charset="2"/>
              <a:buChar char="®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In the second-stage fusion, Attention-LSTM and 1D-CNN are used to extract deep information from temporal-fused and spatial-fused features, and trainable weighted average strategy is used to further combine these features.</a:t>
            </a:r>
          </a:p>
        </p:txBody>
      </p:sp>
    </p:spTree>
    <p:extLst>
      <p:ext uri="{BB962C8B-B14F-4D97-AF65-F5344CB8AC3E}">
        <p14:creationId xmlns:p14="http://schemas.microsoft.com/office/powerpoint/2010/main" val="2125250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BCE0E6-2F5B-DFC8-E62E-ABFB4929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08E6A70-BEC8-4E4B-ABD6-CA27A6008B8B}"/>
              </a:ext>
            </a:extLst>
          </p:cNvPr>
          <p:cNvSpPr/>
          <p:nvPr/>
        </p:nvSpPr>
        <p:spPr>
          <a:xfrm>
            <a:off x="0" y="1"/>
            <a:ext cx="12192000" cy="67641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36F664-9084-9BBF-D770-8E069F492E96}"/>
              </a:ext>
            </a:extLst>
          </p:cNvPr>
          <p:cNvSpPr txBox="1"/>
          <p:nvPr/>
        </p:nvSpPr>
        <p:spPr>
          <a:xfrm>
            <a:off x="0" y="66876"/>
            <a:ext cx="38654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Structure</a:t>
            </a:r>
            <a:endParaRPr lang="zh-CN" altLang="en-US" sz="3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E76E9AA-D92E-A226-C3D6-7628E29A119A}"/>
              </a:ext>
            </a:extLst>
          </p:cNvPr>
          <p:cNvSpPr txBox="1"/>
          <p:nvPr/>
        </p:nvSpPr>
        <p:spPr>
          <a:xfrm>
            <a:off x="3368564" y="4998660"/>
            <a:ext cx="5454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Fig.12 Convolution encoder architecture 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0522193-D62F-3F82-59B9-B55945B1F883}"/>
              </a:ext>
            </a:extLst>
          </p:cNvPr>
          <p:cNvSpPr txBox="1"/>
          <p:nvPr/>
        </p:nvSpPr>
        <p:spPr>
          <a:xfrm>
            <a:off x="563878" y="1490008"/>
            <a:ext cx="11064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 2" panose="05020102010507070707" pitchFamily="18" charset="2"/>
              <a:buChar char="®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To preserve main semantic information while extracting features.</a:t>
            </a:r>
          </a:p>
          <a:p>
            <a:pPr marL="342900" indent="-342900" algn="just">
              <a:buFont typeface="Wingdings 2" panose="05020102010507070707" pitchFamily="18" charset="2"/>
              <a:buChar char="®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To adapt to the first-stage feature alignment structure required.</a:t>
            </a:r>
          </a:p>
          <a:p>
            <a:pPr marL="342900" indent="-342900" algn="just">
              <a:buFont typeface="Wingdings 2" panose="05020102010507070707" pitchFamily="18" charset="2"/>
              <a:buChar char="®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To mitigate the overfitting problem, which is often seen in small dataset.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A8ABE80-41A2-9E8D-2AD9-6B05CCE8DE79}"/>
              </a:ext>
            </a:extLst>
          </p:cNvPr>
          <p:cNvSpPr txBox="1"/>
          <p:nvPr/>
        </p:nvSpPr>
        <p:spPr>
          <a:xfrm>
            <a:off x="0" y="804241"/>
            <a:ext cx="8329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Why use convolution encoder as front extractor?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5D91C6A-D79B-B7E0-A392-CEDCE30F9B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247" y="2852884"/>
            <a:ext cx="6445504" cy="196073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79336B1-09E3-0C62-F04A-BD8127E4E29B}"/>
              </a:ext>
            </a:extLst>
          </p:cNvPr>
          <p:cNvSpPr txBox="1"/>
          <p:nvPr/>
        </p:nvSpPr>
        <p:spPr>
          <a:xfrm>
            <a:off x="2873248" y="5498728"/>
            <a:ext cx="1482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Work by: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C6E42E38-7857-CC34-1FAA-81628F1D97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3654421"/>
              </p:ext>
            </p:extLst>
          </p:nvPr>
        </p:nvGraphicFramePr>
        <p:xfrm>
          <a:off x="4164676" y="5995439"/>
          <a:ext cx="4405313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4405680" imgH="673560" progId="Equation.AxMath">
                  <p:embed/>
                </p:oleObj>
              </mc:Choice>
              <mc:Fallback>
                <p:oleObj name="AxMath" r:id="rId4" imgW="4405680" imgH="67356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2087FC24-2A08-EBD8-78CF-FDA9209CF2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64676" y="5995439"/>
                        <a:ext cx="4405313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2048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BCE0E6-2F5B-DFC8-E62E-ABFB4929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08E6A70-BEC8-4E4B-ABD6-CA27A6008B8B}"/>
              </a:ext>
            </a:extLst>
          </p:cNvPr>
          <p:cNvSpPr/>
          <p:nvPr/>
        </p:nvSpPr>
        <p:spPr>
          <a:xfrm>
            <a:off x="0" y="1"/>
            <a:ext cx="12192000" cy="67641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36F664-9084-9BBF-D770-8E069F492E96}"/>
              </a:ext>
            </a:extLst>
          </p:cNvPr>
          <p:cNvSpPr txBox="1"/>
          <p:nvPr/>
        </p:nvSpPr>
        <p:spPr>
          <a:xfrm>
            <a:off x="0" y="66876"/>
            <a:ext cx="38654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Structure</a:t>
            </a:r>
            <a:endParaRPr lang="zh-CN" altLang="en-US" sz="3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E76E9AA-D92E-A226-C3D6-7628E29A119A}"/>
              </a:ext>
            </a:extLst>
          </p:cNvPr>
          <p:cNvSpPr txBox="1"/>
          <p:nvPr/>
        </p:nvSpPr>
        <p:spPr>
          <a:xfrm>
            <a:off x="563878" y="5435395"/>
            <a:ext cx="5454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Fig.13 Attention-LSTM architecture 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0522193-D62F-3F82-59B9-B55945B1F883}"/>
              </a:ext>
            </a:extLst>
          </p:cNvPr>
          <p:cNvSpPr txBox="1"/>
          <p:nvPr/>
        </p:nvSpPr>
        <p:spPr>
          <a:xfrm>
            <a:off x="563878" y="1490008"/>
            <a:ext cx="11064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 2" panose="05020102010507070707" pitchFamily="18" charset="2"/>
              <a:buChar char="®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To capture the correlation between local and global temporal information.</a:t>
            </a:r>
          </a:p>
          <a:p>
            <a:pPr marL="342900" indent="-342900" algn="just">
              <a:buFont typeface="Wingdings 2" panose="05020102010507070707" pitchFamily="18" charset="2"/>
              <a:buChar char="®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To fully extract spatial features within fused 1D image feature sequences. 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9D70D92-B3BB-364C-4253-19E02CDAF968}"/>
              </a:ext>
            </a:extLst>
          </p:cNvPr>
          <p:cNvSpPr txBox="1"/>
          <p:nvPr/>
        </p:nvSpPr>
        <p:spPr>
          <a:xfrm>
            <a:off x="0" y="804241"/>
            <a:ext cx="1076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Why use attention-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lstm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 and 1d-cnn as post extractor?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522C009-E1EC-3A1B-C020-10926A3441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840"/>
          <a:stretch/>
        </p:blipFill>
        <p:spPr>
          <a:xfrm>
            <a:off x="913713" y="3068227"/>
            <a:ext cx="4755198" cy="2374182"/>
          </a:xfrm>
          <a:prstGeom prst="rect">
            <a:avLst/>
          </a:prstGeom>
        </p:spPr>
      </p:pic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DDCA776C-4594-358E-7624-51DB16ECB4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6818347"/>
              </p:ext>
            </p:extLst>
          </p:nvPr>
        </p:nvGraphicFramePr>
        <p:xfrm>
          <a:off x="5985993" y="3154859"/>
          <a:ext cx="4287837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4287960" imgH="470160" progId="Equation.AxMath">
                  <p:embed/>
                </p:oleObj>
              </mc:Choice>
              <mc:Fallback>
                <p:oleObj name="AxMath" r:id="rId4" imgW="4287960" imgH="4701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85993" y="3154859"/>
                        <a:ext cx="4287837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BBFC2099-F524-F6FF-6A94-50C1904509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820400"/>
              </p:ext>
            </p:extLst>
          </p:nvPr>
        </p:nvGraphicFramePr>
        <p:xfrm>
          <a:off x="5985993" y="2653674"/>
          <a:ext cx="2451100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2450520" imgH="462600" progId="Equation.AxMath">
                  <p:embed/>
                </p:oleObj>
              </mc:Choice>
              <mc:Fallback>
                <p:oleObj name="AxMath" r:id="rId6" imgW="2450520" imgH="4626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85993" y="2653674"/>
                        <a:ext cx="2451100" cy="461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9BBBE44B-9EFD-51E3-DE29-58B4AF8D1F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6382142"/>
              </p:ext>
            </p:extLst>
          </p:nvPr>
        </p:nvGraphicFramePr>
        <p:xfrm>
          <a:off x="5985993" y="3470543"/>
          <a:ext cx="1749425" cy="1274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2052360" imgH="1274400" progId="Equation.AxMath">
                  <p:embed/>
                </p:oleObj>
              </mc:Choice>
              <mc:Fallback>
                <p:oleObj name="AxMath" r:id="rId8" imgW="2052360" imgH="12744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985993" y="3470543"/>
                        <a:ext cx="1749425" cy="1274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7A4053A4-88DF-F620-9DE1-734F7D277B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5368648"/>
              </p:ext>
            </p:extLst>
          </p:nvPr>
        </p:nvGraphicFramePr>
        <p:xfrm>
          <a:off x="5985993" y="4633558"/>
          <a:ext cx="3214687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3214080" imgH="521640" progId="Equation.AxMath">
                  <p:embed/>
                </p:oleObj>
              </mc:Choice>
              <mc:Fallback>
                <p:oleObj name="AxMath" r:id="rId10" imgW="3214080" imgH="5216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985993" y="4633558"/>
                        <a:ext cx="3214687" cy="522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94829F37-2B13-13D8-42F6-0F3A3D9D77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1720701"/>
              </p:ext>
            </p:extLst>
          </p:nvPr>
        </p:nvGraphicFramePr>
        <p:xfrm>
          <a:off x="9697568" y="4467663"/>
          <a:ext cx="1381125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380960" imgH="854280" progId="Equation.AxMath">
                  <p:embed/>
                </p:oleObj>
              </mc:Choice>
              <mc:Fallback>
                <p:oleObj name="AxMath" r:id="rId12" imgW="1380960" imgH="8542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697568" y="4467663"/>
                        <a:ext cx="1381125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71282ED3-32A5-DE4E-46ED-0BB0AA386E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571431"/>
              </p:ext>
            </p:extLst>
          </p:nvPr>
        </p:nvGraphicFramePr>
        <p:xfrm>
          <a:off x="6018748" y="5966828"/>
          <a:ext cx="3328987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3328560" imgH="447840" progId="Equation.AxMath">
                  <p:embed/>
                </p:oleObj>
              </mc:Choice>
              <mc:Fallback>
                <p:oleObj name="AxMath" r:id="rId14" imgW="3328560" imgH="4478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018748" y="5966828"/>
                        <a:ext cx="3328987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2C523B4D-1BB8-CCD6-EA4D-22C8A248F2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9209678"/>
              </p:ext>
            </p:extLst>
          </p:nvPr>
        </p:nvGraphicFramePr>
        <p:xfrm>
          <a:off x="5985993" y="5481459"/>
          <a:ext cx="3998913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3999240" imgH="462600" progId="Equation.AxMath">
                  <p:embed/>
                </p:oleObj>
              </mc:Choice>
              <mc:Fallback>
                <p:oleObj name="AxMath" r:id="rId16" imgW="3999240" imgH="4626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985993" y="5481459"/>
                        <a:ext cx="3998913" cy="461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2937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BCE0E6-2F5B-DFC8-E62E-ABFB4929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08E6A70-BEC8-4E4B-ABD6-CA27A6008B8B}"/>
              </a:ext>
            </a:extLst>
          </p:cNvPr>
          <p:cNvSpPr/>
          <p:nvPr/>
        </p:nvSpPr>
        <p:spPr>
          <a:xfrm>
            <a:off x="0" y="1"/>
            <a:ext cx="12192000" cy="67641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36F664-9084-9BBF-D770-8E069F492E96}"/>
              </a:ext>
            </a:extLst>
          </p:cNvPr>
          <p:cNvSpPr txBox="1"/>
          <p:nvPr/>
        </p:nvSpPr>
        <p:spPr>
          <a:xfrm>
            <a:off x="-1" y="66876"/>
            <a:ext cx="4433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Analysis</a:t>
            </a:r>
            <a:endParaRPr lang="zh-CN" altLang="en-US" sz="3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A0DD747-76CC-BDCF-CA8E-907805C9B8B6}"/>
              </a:ext>
            </a:extLst>
          </p:cNvPr>
          <p:cNvSpPr txBox="1"/>
          <p:nvPr/>
        </p:nvSpPr>
        <p:spPr>
          <a:xfrm>
            <a:off x="0" y="804241"/>
            <a:ext cx="8329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Data Collection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AA41C04-491B-4325-1564-96864B728E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606" y="3910265"/>
            <a:ext cx="2498082" cy="256762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3FD4991-329E-EAB1-2CD8-1A40D3E37B70}"/>
              </a:ext>
            </a:extLst>
          </p:cNvPr>
          <p:cNvSpPr txBox="1"/>
          <p:nvPr/>
        </p:nvSpPr>
        <p:spPr>
          <a:xfrm>
            <a:off x="586324" y="1449391"/>
            <a:ext cx="110193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 2" panose="05020102010507070707" pitchFamily="18" charset="2"/>
              <a:buChar char="®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TI AWR1243 Boost mm-wave radar is used in our data acquisition system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whose maximum detectable range is 11(m) and maximum speed is 3(m/s).</a:t>
            </a:r>
          </a:p>
          <a:p>
            <a:pPr marL="342900" indent="-342900" algn="just">
              <a:buFont typeface="Wingdings 2" panose="05020102010507070707" pitchFamily="18" charset="2"/>
              <a:buChar char="®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To better simulate real situations,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two potential drowning activities and seven negative class aquatic human activities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are collected in consecutive 20s or 40s.</a:t>
            </a:r>
          </a:p>
          <a:p>
            <a:pPr marL="342900" indent="-342900" algn="just">
              <a:buFont typeface="Wingdings 2" panose="05020102010507070707" pitchFamily="18" charset="2"/>
              <a:buChar char="®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The collected raw radar data lasts 93 minutes,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and the processed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offline data with a sample size of 1890 for training set and 464 for test set.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5BDFE6F-9C0C-9347-B3CB-82DEE0B2BB0B}"/>
              </a:ext>
            </a:extLst>
          </p:cNvPr>
          <p:cNvSpPr txBox="1"/>
          <p:nvPr/>
        </p:nvSpPr>
        <p:spPr>
          <a:xfrm>
            <a:off x="5531739" y="3702572"/>
            <a:ext cx="61827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TABLE I 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DETAILED INFORMATION OF THE DATASET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619A6AE-9AE6-A2F9-D730-E00570F8612A}"/>
              </a:ext>
            </a:extLst>
          </p:cNvPr>
          <p:cNvSpPr txBox="1"/>
          <p:nvPr/>
        </p:nvSpPr>
        <p:spPr>
          <a:xfrm>
            <a:off x="921212" y="6496940"/>
            <a:ext cx="5454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Fig. 14 Field experiment scene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8DF0021-4BE9-F423-6411-C643F2C86E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6412405"/>
              </p:ext>
            </p:extLst>
          </p:nvPr>
        </p:nvGraphicFramePr>
        <p:xfrm>
          <a:off x="5989134" y="4431038"/>
          <a:ext cx="5267960" cy="1828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6410">
                  <a:extLst>
                    <a:ext uri="{9D8B030D-6E8A-4147-A177-3AD203B41FA5}">
                      <a16:colId xmlns:a16="http://schemas.microsoft.com/office/drawing/2014/main" val="801747352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1941516929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1049692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Activity Type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 of Data Files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 Duration(sec)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317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Struggle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640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9926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Drowning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799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948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Float with Buoys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600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636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Wave for Help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600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5898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Swim with Buoys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501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32118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Pull Buoys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516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00064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Backstroke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655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49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Breaststroke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639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90392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Freestyle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635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1822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8762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BCE0E6-2F5B-DFC8-E62E-ABFB4929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08E6A70-BEC8-4E4B-ABD6-CA27A6008B8B}"/>
              </a:ext>
            </a:extLst>
          </p:cNvPr>
          <p:cNvSpPr/>
          <p:nvPr/>
        </p:nvSpPr>
        <p:spPr>
          <a:xfrm>
            <a:off x="0" y="1"/>
            <a:ext cx="12192000" cy="67641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36F664-9084-9BBF-D770-8E069F492E96}"/>
              </a:ext>
            </a:extLst>
          </p:cNvPr>
          <p:cNvSpPr txBox="1"/>
          <p:nvPr/>
        </p:nvSpPr>
        <p:spPr>
          <a:xfrm>
            <a:off x="-1" y="66876"/>
            <a:ext cx="4433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Analysis</a:t>
            </a:r>
            <a:endParaRPr lang="zh-CN" altLang="en-US" sz="3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A0DD747-76CC-BDCF-CA8E-907805C9B8B6}"/>
              </a:ext>
            </a:extLst>
          </p:cNvPr>
          <p:cNvSpPr txBox="1"/>
          <p:nvPr/>
        </p:nvSpPr>
        <p:spPr>
          <a:xfrm>
            <a:off x="0" y="804241"/>
            <a:ext cx="8329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Data Collection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C7C2FB0-48E2-3CCC-19BC-F082B2486B19}"/>
              </a:ext>
            </a:extLst>
          </p:cNvPr>
          <p:cNvSpPr txBox="1"/>
          <p:nvPr/>
        </p:nvSpPr>
        <p:spPr>
          <a:xfrm>
            <a:off x="1934059" y="3729989"/>
            <a:ext cx="8323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Fig. 15 Snapshot and three-domain radar maps of potential-drowning activities. 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2A49468-2CE3-A2C7-FD06-80352C973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318" y="1352689"/>
            <a:ext cx="7589363" cy="12204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5A3E435-2696-C9E7-6EE3-963DE45EE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1317" y="2509589"/>
            <a:ext cx="7589363" cy="1220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1FB58B65-679D-4DC9-36E1-51005C719548}"/>
              </a:ext>
            </a:extLst>
          </p:cNvPr>
          <p:cNvSpPr txBox="1"/>
          <p:nvPr/>
        </p:nvSpPr>
        <p:spPr>
          <a:xfrm>
            <a:off x="1106711" y="4193525"/>
            <a:ext cx="99785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 2" panose="05020102010507070707" pitchFamily="18" charset="2"/>
              <a:buChar char="®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The potential drowning behaviors considered are struggling and drowning, both of which are progressive in process.</a:t>
            </a:r>
          </a:p>
          <a:p>
            <a:pPr marL="342900" indent="-342900" algn="just">
              <a:buFont typeface="Wingdings 2" panose="05020102010507070707" pitchFamily="18" charset="2"/>
              <a:buChar char="®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The energy fluctuation of “drowning” activity is weak intermittently,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while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the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energy fluctuation of “struggling” activity is energy-intensive with a certain periodicity.</a:t>
            </a:r>
          </a:p>
          <a:p>
            <a:pPr marL="342900" indent="-342900" algn="just">
              <a:buFont typeface="Wingdings 2" panose="05020102010507070707" pitchFamily="18" charset="2"/>
              <a:buChar char="®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The struggling activity exhibits a significant expansion in both the time-range and the time-Doppler maps.</a:t>
            </a:r>
          </a:p>
        </p:txBody>
      </p:sp>
    </p:spTree>
    <p:extLst>
      <p:ext uri="{BB962C8B-B14F-4D97-AF65-F5344CB8AC3E}">
        <p14:creationId xmlns:p14="http://schemas.microsoft.com/office/powerpoint/2010/main" val="916955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BCE0E6-2F5B-DFC8-E62E-ABFB4929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08E6A70-BEC8-4E4B-ABD6-CA27A6008B8B}"/>
              </a:ext>
            </a:extLst>
          </p:cNvPr>
          <p:cNvSpPr/>
          <p:nvPr/>
        </p:nvSpPr>
        <p:spPr>
          <a:xfrm>
            <a:off x="0" y="1"/>
            <a:ext cx="12192000" cy="67641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36F664-9084-9BBF-D770-8E069F492E96}"/>
              </a:ext>
            </a:extLst>
          </p:cNvPr>
          <p:cNvSpPr txBox="1"/>
          <p:nvPr/>
        </p:nvSpPr>
        <p:spPr>
          <a:xfrm>
            <a:off x="-1" y="66876"/>
            <a:ext cx="4433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Analysis</a:t>
            </a:r>
            <a:endParaRPr lang="zh-CN" altLang="en-US" sz="3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A0DD747-76CC-BDCF-CA8E-907805C9B8B6}"/>
              </a:ext>
            </a:extLst>
          </p:cNvPr>
          <p:cNvSpPr txBox="1"/>
          <p:nvPr/>
        </p:nvSpPr>
        <p:spPr>
          <a:xfrm>
            <a:off x="0" y="804241"/>
            <a:ext cx="8329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Data Collection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C7C2FB0-48E2-3CCC-19BC-F082B2486B19}"/>
              </a:ext>
            </a:extLst>
          </p:cNvPr>
          <p:cNvSpPr txBox="1"/>
          <p:nvPr/>
        </p:nvSpPr>
        <p:spPr>
          <a:xfrm>
            <a:off x="1934059" y="4688494"/>
            <a:ext cx="8323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Fig. 16  Snapshot and three-domain radar maps of aquatic activities related to rings. 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FEAA4A4-B516-80BA-7A56-3857E9FD7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815" y="1293424"/>
            <a:ext cx="7586368" cy="121991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60B87E4-2D43-E6A9-8D30-F4BA1483C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2815" y="2398018"/>
            <a:ext cx="7586369" cy="121991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999D42B-6BCE-E8AC-EA52-2544BAACB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2816" y="3505230"/>
            <a:ext cx="7586369" cy="12219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0F1E44C-0FDC-1C31-4EA0-490EAA92AB0F}"/>
              </a:ext>
            </a:extLst>
          </p:cNvPr>
          <p:cNvSpPr txBox="1"/>
          <p:nvPr/>
        </p:nvSpPr>
        <p:spPr>
          <a:xfrm>
            <a:off x="1224203" y="5083763"/>
            <a:ext cx="97435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 2" panose="05020102010507070707" pitchFamily="18" charset="2"/>
              <a:buChar char="®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These three buoy-related activities have significant similarities in the time-range maps, time-Doppler maps and cadence-velocity diagrams, though multiple range trajectories appear in the time-range maps corresponding to the “pulling a buoy”  activity.</a:t>
            </a:r>
          </a:p>
        </p:txBody>
      </p:sp>
    </p:spTree>
    <p:extLst>
      <p:ext uri="{BB962C8B-B14F-4D97-AF65-F5344CB8AC3E}">
        <p14:creationId xmlns:p14="http://schemas.microsoft.com/office/powerpoint/2010/main" val="1728535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BCE0E6-2F5B-DFC8-E62E-ABFB4929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08E6A70-BEC8-4E4B-ABD6-CA27A6008B8B}"/>
              </a:ext>
            </a:extLst>
          </p:cNvPr>
          <p:cNvSpPr/>
          <p:nvPr/>
        </p:nvSpPr>
        <p:spPr>
          <a:xfrm>
            <a:off x="0" y="1"/>
            <a:ext cx="12192000" cy="67641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36F664-9084-9BBF-D770-8E069F492E96}"/>
              </a:ext>
            </a:extLst>
          </p:cNvPr>
          <p:cNvSpPr txBox="1"/>
          <p:nvPr/>
        </p:nvSpPr>
        <p:spPr>
          <a:xfrm>
            <a:off x="-1" y="66876"/>
            <a:ext cx="4433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Analysis</a:t>
            </a:r>
            <a:endParaRPr lang="zh-CN" altLang="en-US" sz="3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A0DD747-76CC-BDCF-CA8E-907805C9B8B6}"/>
              </a:ext>
            </a:extLst>
          </p:cNvPr>
          <p:cNvSpPr txBox="1"/>
          <p:nvPr/>
        </p:nvSpPr>
        <p:spPr>
          <a:xfrm>
            <a:off x="0" y="804241"/>
            <a:ext cx="8329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Data Collection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C7C2FB0-48E2-3CCC-19BC-F082B2486B19}"/>
              </a:ext>
            </a:extLst>
          </p:cNvPr>
          <p:cNvSpPr txBox="1"/>
          <p:nvPr/>
        </p:nvSpPr>
        <p:spPr>
          <a:xfrm>
            <a:off x="1934059" y="4688494"/>
            <a:ext cx="8323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Fig. 17 Snapshot and three-domain radar maps of aquatic activities related to swimming.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BBDF5A5-5E5F-BA97-6B2B-B510DCE3F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318" y="2435606"/>
            <a:ext cx="7589363" cy="12204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B8F5E3F-9AA4-6C1F-258B-06A49F9DE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9471" y="3595038"/>
            <a:ext cx="7589363" cy="12204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CDB4801-2F91-A2AC-7D77-BE859B5D5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1318" y="1261433"/>
            <a:ext cx="7589363" cy="12204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48DFF13-CD34-8D55-1A14-16A4CBC2A603}"/>
              </a:ext>
            </a:extLst>
          </p:cNvPr>
          <p:cNvSpPr txBox="1"/>
          <p:nvPr/>
        </p:nvSpPr>
        <p:spPr>
          <a:xfrm>
            <a:off x="1224203" y="5083763"/>
            <a:ext cx="97435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 2" panose="05020102010507070707" pitchFamily="18" charset="2"/>
              <a:buChar char="®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These three swimming-related activities differs in three-domain radar maps. The “freestyle” and “backstroke” activity exhibits strong expansions in range-time maps and doppler-time maps.</a:t>
            </a:r>
          </a:p>
        </p:txBody>
      </p:sp>
    </p:spTree>
    <p:extLst>
      <p:ext uri="{BB962C8B-B14F-4D97-AF65-F5344CB8AC3E}">
        <p14:creationId xmlns:p14="http://schemas.microsoft.com/office/powerpoint/2010/main" val="3776392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BCE0E6-2F5B-DFC8-E62E-ABFB4929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fld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08E6A70-BEC8-4E4B-ABD6-CA27A6008B8B}"/>
              </a:ext>
            </a:extLst>
          </p:cNvPr>
          <p:cNvSpPr/>
          <p:nvPr/>
        </p:nvSpPr>
        <p:spPr>
          <a:xfrm>
            <a:off x="0" y="1"/>
            <a:ext cx="12192000" cy="67641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36F664-9084-9BBF-D770-8E069F492E96}"/>
              </a:ext>
            </a:extLst>
          </p:cNvPr>
          <p:cNvSpPr txBox="1"/>
          <p:nvPr/>
        </p:nvSpPr>
        <p:spPr>
          <a:xfrm>
            <a:off x="-1" y="66876"/>
            <a:ext cx="4433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Analysis</a:t>
            </a:r>
            <a:endParaRPr lang="zh-CN" altLang="en-US" sz="3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289D7A0-9F69-3B34-0222-CB3E0B8D5DBF}"/>
              </a:ext>
            </a:extLst>
          </p:cNvPr>
          <p:cNvSpPr txBox="1"/>
          <p:nvPr/>
        </p:nvSpPr>
        <p:spPr>
          <a:xfrm>
            <a:off x="0" y="804241"/>
            <a:ext cx="8329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Performance Comparison of Different Models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85A8D1B-C537-3FE5-A55F-E65C91C986E5}"/>
              </a:ext>
            </a:extLst>
          </p:cNvPr>
          <p:cNvSpPr txBox="1"/>
          <p:nvPr/>
        </p:nvSpPr>
        <p:spPr>
          <a:xfrm>
            <a:off x="2882035" y="1512032"/>
            <a:ext cx="61827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TABLE II 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DETAILED INFORMATION OF THE DATASET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9EBDB8B-9379-9DF5-D82E-82A4DCA948D4}"/>
              </a:ext>
            </a:extLst>
          </p:cNvPr>
          <p:cNvSpPr txBox="1"/>
          <p:nvPr/>
        </p:nvSpPr>
        <p:spPr>
          <a:xfrm>
            <a:off x="1927072" y="5187951"/>
            <a:ext cx="80926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 2" panose="05020102010507070707" pitchFamily="18" charset="2"/>
              <a:buChar char="®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Multi-domain fusion models outperform the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uni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-domain models in classification performance, which verify the effectiveness of multi-fusion strategy.</a:t>
            </a:r>
          </a:p>
          <a:p>
            <a:pPr marL="342900" indent="-342900" algn="just">
              <a:buFont typeface="Wingdings 2" panose="05020102010507070707" pitchFamily="18" charset="2"/>
              <a:buChar char="®"/>
            </a:pP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TSFNet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 has the best classification performance and acceptably low uncertainty.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8B84793-FA54-2D7E-B1DA-CD377D2607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780002"/>
              </p:ext>
            </p:extLst>
          </p:nvPr>
        </p:nvGraphicFramePr>
        <p:xfrm>
          <a:off x="1927072" y="2151786"/>
          <a:ext cx="8092676" cy="29753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92953">
                  <a:extLst>
                    <a:ext uri="{9D8B030D-6E8A-4147-A177-3AD203B41FA5}">
                      <a16:colId xmlns:a16="http://schemas.microsoft.com/office/drawing/2014/main" val="2571048752"/>
                    </a:ext>
                  </a:extLst>
                </a:gridCol>
                <a:gridCol w="1383247">
                  <a:extLst>
                    <a:ext uri="{9D8B030D-6E8A-4147-A177-3AD203B41FA5}">
                      <a16:colId xmlns:a16="http://schemas.microsoft.com/office/drawing/2014/main" val="3065823869"/>
                    </a:ext>
                  </a:extLst>
                </a:gridCol>
                <a:gridCol w="1229119">
                  <a:extLst>
                    <a:ext uri="{9D8B030D-6E8A-4147-A177-3AD203B41FA5}">
                      <a16:colId xmlns:a16="http://schemas.microsoft.com/office/drawing/2014/main" val="3714399048"/>
                    </a:ext>
                  </a:extLst>
                </a:gridCol>
                <a:gridCol w="1229119">
                  <a:extLst>
                    <a:ext uri="{9D8B030D-6E8A-4147-A177-3AD203B41FA5}">
                      <a16:colId xmlns:a16="http://schemas.microsoft.com/office/drawing/2014/main" val="3689999"/>
                    </a:ext>
                  </a:extLst>
                </a:gridCol>
                <a:gridCol w="1229119">
                  <a:extLst>
                    <a:ext uri="{9D8B030D-6E8A-4147-A177-3AD203B41FA5}">
                      <a16:colId xmlns:a16="http://schemas.microsoft.com/office/drawing/2014/main" val="919829434"/>
                    </a:ext>
                  </a:extLst>
                </a:gridCol>
                <a:gridCol w="1229119">
                  <a:extLst>
                    <a:ext uri="{9D8B030D-6E8A-4147-A177-3AD203B41FA5}">
                      <a16:colId xmlns:a16="http://schemas.microsoft.com/office/drawing/2014/main" val="3091040853"/>
                    </a:ext>
                  </a:extLst>
                </a:gridCol>
              </a:tblGrid>
              <a:tr h="270490"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Domain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Acc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 Acc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 Acc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 Acc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577553"/>
                  </a:ext>
                </a:extLst>
              </a:tr>
              <a:tr h="270490"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LSTM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TD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82.29%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79.17%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84.64%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4.31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294354"/>
                  </a:ext>
                </a:extLst>
              </a:tr>
              <a:tr h="270490"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Conv1D-LSTM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TD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84.97%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82.81%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86.72%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1.88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9255109"/>
                  </a:ext>
                </a:extLst>
              </a:tr>
              <a:tr h="270490"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RD-Net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TD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85.34%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83.33%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87.76%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1.81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2148314"/>
                  </a:ext>
                </a:extLst>
              </a:tr>
              <a:tr h="270490"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RD-Net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TR, TD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92.94%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91.67%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95.05%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1.46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4435696"/>
                  </a:ext>
                </a:extLst>
              </a:tr>
              <a:tr h="270490"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CNN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TD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84.74%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82.29%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87.50%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2.60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2671847"/>
                  </a:ext>
                </a:extLst>
              </a:tr>
              <a:tr h="270490"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CNN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TR, TD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92.19%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90.89%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93.49%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0.68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312382"/>
                  </a:ext>
                </a:extLst>
              </a:tr>
              <a:tr h="270490"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CNN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TR, TD, CVD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93.82%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92.97%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94.53%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0.65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5179424"/>
                  </a:ext>
                </a:extLst>
              </a:tr>
              <a:tr h="270490"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MDFRadrNet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TR, TD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92.32%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90.89%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94.53%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1.13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5917819"/>
                  </a:ext>
                </a:extLst>
              </a:tr>
              <a:tr h="270490"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MDFRadrNet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TR, TD, CVD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94.33%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93.49%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95.05%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0.21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601284"/>
                  </a:ext>
                </a:extLst>
              </a:tr>
              <a:tr h="270490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TSFNet</a:t>
                      </a:r>
                      <a:endParaRPr lang="zh-CN" sz="14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TR, TD, CVD</a:t>
                      </a:r>
                      <a:endParaRPr lang="zh-CN" sz="14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97.08%</a:t>
                      </a:r>
                      <a:endParaRPr lang="zh-CN" sz="14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95.31%</a:t>
                      </a:r>
                      <a:endParaRPr lang="zh-CN" sz="14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98.44%</a:t>
                      </a:r>
                      <a:endParaRPr lang="zh-CN" sz="14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0.83</a:t>
                      </a:r>
                      <a:endParaRPr lang="zh-CN" sz="14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969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5397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68FA4A93-3000-FF49-C940-E1AD83C2EB42}"/>
              </a:ext>
            </a:extLst>
          </p:cNvPr>
          <p:cNvSpPr txBox="1"/>
          <p:nvPr/>
        </p:nvSpPr>
        <p:spPr>
          <a:xfrm>
            <a:off x="2419366" y="1531586"/>
            <a:ext cx="5229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Problem Description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DDB45C0-DFB2-33B4-8C59-7FFE3CF5C613}"/>
              </a:ext>
            </a:extLst>
          </p:cNvPr>
          <p:cNvSpPr txBox="1"/>
          <p:nvPr/>
        </p:nvSpPr>
        <p:spPr>
          <a:xfrm>
            <a:off x="3943597" y="424758"/>
            <a:ext cx="43048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BCE0E6-2F5B-DFC8-E62E-ABFB4929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6057" y="6492875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7121DFB0-FA30-F9E0-B3ED-58D11E04C1F0}"/>
              </a:ext>
            </a:extLst>
          </p:cNvPr>
          <p:cNvCxnSpPr>
            <a:cxnSpLocks/>
          </p:cNvCxnSpPr>
          <p:nvPr/>
        </p:nvCxnSpPr>
        <p:spPr>
          <a:xfrm>
            <a:off x="1364343" y="1194199"/>
            <a:ext cx="9463314" cy="0"/>
          </a:xfrm>
          <a:prstGeom prst="line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5E4EEB6F-8F48-905B-16E0-455B9F50A5A1}"/>
              </a:ext>
            </a:extLst>
          </p:cNvPr>
          <p:cNvSpPr txBox="1"/>
          <p:nvPr/>
        </p:nvSpPr>
        <p:spPr>
          <a:xfrm>
            <a:off x="2419366" y="2091595"/>
            <a:ext cx="5229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Conventional Solution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49D5B91-6C19-38DA-89BB-83C5DA7F20B0}"/>
              </a:ext>
            </a:extLst>
          </p:cNvPr>
          <p:cNvSpPr txBox="1"/>
          <p:nvPr/>
        </p:nvSpPr>
        <p:spPr>
          <a:xfrm>
            <a:off x="2419366" y="2676370"/>
            <a:ext cx="5229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Motivation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0D6E757-DF7C-6006-3FFD-31EB549B412F}"/>
              </a:ext>
            </a:extLst>
          </p:cNvPr>
          <p:cNvSpPr txBox="1"/>
          <p:nvPr/>
        </p:nvSpPr>
        <p:spPr>
          <a:xfrm>
            <a:off x="2419366" y="3236379"/>
            <a:ext cx="5229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System Overview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E81E011-99DA-771C-ECD8-BBEC3877DF80}"/>
              </a:ext>
            </a:extLst>
          </p:cNvPr>
          <p:cNvSpPr txBox="1"/>
          <p:nvPr/>
        </p:nvSpPr>
        <p:spPr>
          <a:xfrm>
            <a:off x="2419366" y="3796388"/>
            <a:ext cx="6913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Network Structure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EC46E6D-77B3-2FDE-6467-1763664A7CB8}"/>
              </a:ext>
            </a:extLst>
          </p:cNvPr>
          <p:cNvSpPr txBox="1"/>
          <p:nvPr/>
        </p:nvSpPr>
        <p:spPr>
          <a:xfrm>
            <a:off x="2419366" y="4359169"/>
            <a:ext cx="6913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Experimental Analysis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B19989B-FF7D-C943-4CFC-06536A5E7A93}"/>
              </a:ext>
            </a:extLst>
          </p:cNvPr>
          <p:cNvSpPr txBox="1"/>
          <p:nvPr/>
        </p:nvSpPr>
        <p:spPr>
          <a:xfrm>
            <a:off x="2419366" y="4916406"/>
            <a:ext cx="6913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 Conclusion and Future Work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541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BCE0E6-2F5B-DFC8-E62E-ABFB4929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fld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08E6A70-BEC8-4E4B-ABD6-CA27A6008B8B}"/>
              </a:ext>
            </a:extLst>
          </p:cNvPr>
          <p:cNvSpPr/>
          <p:nvPr/>
        </p:nvSpPr>
        <p:spPr>
          <a:xfrm>
            <a:off x="0" y="1"/>
            <a:ext cx="12192000" cy="67641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36F664-9084-9BBF-D770-8E069F492E96}"/>
              </a:ext>
            </a:extLst>
          </p:cNvPr>
          <p:cNvSpPr txBox="1"/>
          <p:nvPr/>
        </p:nvSpPr>
        <p:spPr>
          <a:xfrm>
            <a:off x="-1" y="66876"/>
            <a:ext cx="4433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Analysis</a:t>
            </a:r>
            <a:endParaRPr lang="zh-CN" altLang="en-US" sz="3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339D275-3210-C0CE-C742-6248CC34F433}"/>
              </a:ext>
            </a:extLst>
          </p:cNvPr>
          <p:cNvSpPr txBox="1"/>
          <p:nvPr/>
        </p:nvSpPr>
        <p:spPr>
          <a:xfrm>
            <a:off x="0" y="804241"/>
            <a:ext cx="8329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Confusion Matrix Analysis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2FA4FE4-C076-8F3F-B349-9D6B5708DC58}"/>
              </a:ext>
            </a:extLst>
          </p:cNvPr>
          <p:cNvSpPr txBox="1"/>
          <p:nvPr/>
        </p:nvSpPr>
        <p:spPr>
          <a:xfrm>
            <a:off x="917481" y="4437172"/>
            <a:ext cx="103570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 2" panose="05020102010507070707" pitchFamily="18" charset="2"/>
              <a:buChar char="®"/>
            </a:pP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TSFNet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 yields higher fine-grained recognition performance with regard to each category of activity, especially in potential drowning activity recognition.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85BDA3C-FB21-8B2B-1218-594011E9ADBB}"/>
              </a:ext>
            </a:extLst>
          </p:cNvPr>
          <p:cNvSpPr txBox="1"/>
          <p:nvPr/>
        </p:nvSpPr>
        <p:spPr>
          <a:xfrm>
            <a:off x="917481" y="3647517"/>
            <a:ext cx="10357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 Note: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(a) Struggle (b) Wave (c) Float with Buoys (d) Drowning (e) Freestyle (f) Breaststroke (g) Backstroke (h) Swim with buoys (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i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) Pull buoys.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D163F88-5F8E-0DDF-A9BF-4E8DCE1210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141609"/>
              </p:ext>
            </p:extLst>
          </p:nvPr>
        </p:nvGraphicFramePr>
        <p:xfrm>
          <a:off x="917481" y="1977954"/>
          <a:ext cx="10357038" cy="16038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97998">
                  <a:extLst>
                    <a:ext uri="{9D8B030D-6E8A-4147-A177-3AD203B41FA5}">
                      <a16:colId xmlns:a16="http://schemas.microsoft.com/office/drawing/2014/main" val="499002673"/>
                    </a:ext>
                  </a:extLst>
                </a:gridCol>
                <a:gridCol w="887638">
                  <a:extLst>
                    <a:ext uri="{9D8B030D-6E8A-4147-A177-3AD203B41FA5}">
                      <a16:colId xmlns:a16="http://schemas.microsoft.com/office/drawing/2014/main" val="529372805"/>
                    </a:ext>
                  </a:extLst>
                </a:gridCol>
                <a:gridCol w="860174">
                  <a:extLst>
                    <a:ext uri="{9D8B030D-6E8A-4147-A177-3AD203B41FA5}">
                      <a16:colId xmlns:a16="http://schemas.microsoft.com/office/drawing/2014/main" val="2697953445"/>
                    </a:ext>
                  </a:extLst>
                </a:gridCol>
                <a:gridCol w="860174">
                  <a:extLst>
                    <a:ext uri="{9D8B030D-6E8A-4147-A177-3AD203B41FA5}">
                      <a16:colId xmlns:a16="http://schemas.microsoft.com/office/drawing/2014/main" val="2638760816"/>
                    </a:ext>
                  </a:extLst>
                </a:gridCol>
                <a:gridCol w="858925">
                  <a:extLst>
                    <a:ext uri="{9D8B030D-6E8A-4147-A177-3AD203B41FA5}">
                      <a16:colId xmlns:a16="http://schemas.microsoft.com/office/drawing/2014/main" val="3568495381"/>
                    </a:ext>
                  </a:extLst>
                </a:gridCol>
                <a:gridCol w="858925">
                  <a:extLst>
                    <a:ext uri="{9D8B030D-6E8A-4147-A177-3AD203B41FA5}">
                      <a16:colId xmlns:a16="http://schemas.microsoft.com/office/drawing/2014/main" val="663392864"/>
                    </a:ext>
                  </a:extLst>
                </a:gridCol>
                <a:gridCol w="857677">
                  <a:extLst>
                    <a:ext uri="{9D8B030D-6E8A-4147-A177-3AD203B41FA5}">
                      <a16:colId xmlns:a16="http://schemas.microsoft.com/office/drawing/2014/main" val="3612677837"/>
                    </a:ext>
                  </a:extLst>
                </a:gridCol>
                <a:gridCol w="858925">
                  <a:extLst>
                    <a:ext uri="{9D8B030D-6E8A-4147-A177-3AD203B41FA5}">
                      <a16:colId xmlns:a16="http://schemas.microsoft.com/office/drawing/2014/main" val="2199901520"/>
                    </a:ext>
                  </a:extLst>
                </a:gridCol>
                <a:gridCol w="858925">
                  <a:extLst>
                    <a:ext uri="{9D8B030D-6E8A-4147-A177-3AD203B41FA5}">
                      <a16:colId xmlns:a16="http://schemas.microsoft.com/office/drawing/2014/main" val="909156704"/>
                    </a:ext>
                  </a:extLst>
                </a:gridCol>
                <a:gridCol w="857677">
                  <a:extLst>
                    <a:ext uri="{9D8B030D-6E8A-4147-A177-3AD203B41FA5}">
                      <a16:colId xmlns:a16="http://schemas.microsoft.com/office/drawing/2014/main" val="3494559359"/>
                    </a:ext>
                  </a:extLst>
                </a:gridCol>
              </a:tblGrid>
              <a:tr h="320769"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(a)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(b)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(c)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(d)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(e)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(f)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(g)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(h)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(i)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7678657"/>
                  </a:ext>
                </a:extLst>
              </a:tr>
              <a:tr h="320769"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RDNet</a:t>
                      </a: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(TD)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96.43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89.58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93.75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93.75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87.10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88.71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98.08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80.56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27.78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2814337"/>
                  </a:ext>
                </a:extLst>
              </a:tr>
              <a:tr h="320769"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RDNet</a:t>
                      </a: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(TR+TD)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97.92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97.92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95.31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90.32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96.77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94.44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77.78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5828680"/>
                  </a:ext>
                </a:extLst>
              </a:tr>
              <a:tr h="320769"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MDFRadarNet (TR+TD+CVD)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95.83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93.75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91.94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93.55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97.22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88.89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5529623"/>
                  </a:ext>
                </a:extLst>
              </a:tr>
              <a:tr h="320769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TSFNet</a:t>
                      </a:r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(TR+TD+CVD)</a:t>
                      </a:r>
                      <a:endParaRPr lang="zh-CN" sz="14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zh-CN" sz="14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zh-CN" sz="14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97.92</a:t>
                      </a:r>
                      <a:endParaRPr lang="zh-CN" sz="14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zh-CN" sz="14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95.16</a:t>
                      </a:r>
                      <a:endParaRPr lang="zh-CN" sz="14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95.16</a:t>
                      </a:r>
                      <a:endParaRPr lang="zh-CN" sz="14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zh-CN" sz="14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zh-CN" sz="14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94.44</a:t>
                      </a:r>
                      <a:endParaRPr lang="zh-CN" sz="14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4051710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449AD8C3-3668-E45E-28D0-ACFD35AF62CD}"/>
              </a:ext>
            </a:extLst>
          </p:cNvPr>
          <p:cNvSpPr txBox="1"/>
          <p:nvPr/>
        </p:nvSpPr>
        <p:spPr>
          <a:xfrm>
            <a:off x="3004624" y="1249652"/>
            <a:ext cx="61827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TABLE III 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CONFUSION MATRICES ANALYSIS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00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643D7383-ADFF-9643-C626-B148D5435A4D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692" y="1330484"/>
            <a:ext cx="3960000" cy="288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C1094D7-BFD5-9957-9835-BD187B453E40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991" y="1330484"/>
            <a:ext cx="2880000" cy="288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B71C859-1DB3-7567-6D1B-C136A49ABEC4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676" y="1330484"/>
            <a:ext cx="2880000" cy="28800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BCE0E6-2F5B-DFC8-E62E-ABFB4929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fld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08E6A70-BEC8-4E4B-ABD6-CA27A6008B8B}"/>
              </a:ext>
            </a:extLst>
          </p:cNvPr>
          <p:cNvSpPr/>
          <p:nvPr/>
        </p:nvSpPr>
        <p:spPr>
          <a:xfrm>
            <a:off x="0" y="1"/>
            <a:ext cx="12192000" cy="67641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36F664-9084-9BBF-D770-8E069F492E96}"/>
              </a:ext>
            </a:extLst>
          </p:cNvPr>
          <p:cNvSpPr txBox="1"/>
          <p:nvPr/>
        </p:nvSpPr>
        <p:spPr>
          <a:xfrm>
            <a:off x="-1" y="66876"/>
            <a:ext cx="4433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Analysis</a:t>
            </a:r>
            <a:endParaRPr lang="zh-CN" altLang="en-US" sz="3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700BAE-59D6-21ED-CF4E-6924A7883698}"/>
              </a:ext>
            </a:extLst>
          </p:cNvPr>
          <p:cNvSpPr txBox="1"/>
          <p:nvPr/>
        </p:nvSpPr>
        <p:spPr>
          <a:xfrm>
            <a:off x="0" y="804241"/>
            <a:ext cx="8329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Feature Visualization via t-SNE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7C30AB4-1B7E-77E9-40C6-4D7F4A1D0A30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" y="1330484"/>
            <a:ext cx="2880000" cy="2880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029A8F3-E0F6-9658-E1CE-1FE095314EF2}"/>
              </a:ext>
            </a:extLst>
          </p:cNvPr>
          <p:cNvSpPr txBox="1"/>
          <p:nvPr/>
        </p:nvSpPr>
        <p:spPr>
          <a:xfrm>
            <a:off x="651611" y="4795259"/>
            <a:ext cx="9906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 2" panose="05020102010507070707" pitchFamily="18" charset="2"/>
              <a:buChar char="®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The clustering of “pull buoys”, “float with buoys”, “swim with buoys” and “drowning”  activity are easily confused with each other in Fig. 17 (a), (b) and (c)</a:t>
            </a:r>
          </a:p>
          <a:p>
            <a:pPr marL="342900" indent="-342900" algn="just">
              <a:buFont typeface="Wingdings 2" panose="05020102010507070707" pitchFamily="18" charset="2"/>
              <a:buChar char="®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The differentiation between clusters of different categories becomes apparent as the number of fusion domains increases.</a:t>
            </a:r>
          </a:p>
          <a:p>
            <a:pPr marL="342900" indent="-342900" algn="just">
              <a:buFont typeface="Wingdings 2" panose="05020102010507070707" pitchFamily="18" charset="2"/>
              <a:buChar char="®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The proposed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TSFNet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 has more distinct discrimination boundaries and more compact distribution of in-cluster points.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0C61EED-95A1-C35F-F02F-F407A7C0A773}"/>
              </a:ext>
            </a:extLst>
          </p:cNvPr>
          <p:cNvSpPr txBox="1"/>
          <p:nvPr/>
        </p:nvSpPr>
        <p:spPr>
          <a:xfrm>
            <a:off x="165818" y="4210484"/>
            <a:ext cx="11860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Fig. 18 Feature visualization of different models.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 (a) RD-NET(TD). (b) RD-NET (TR+TD). (c)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MDFRadar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 (TR+TD+CVD). (d)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TSFNet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39905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BCE0E6-2F5B-DFC8-E62E-ABFB4929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08E6A70-BEC8-4E4B-ABD6-CA27A6008B8B}"/>
              </a:ext>
            </a:extLst>
          </p:cNvPr>
          <p:cNvSpPr/>
          <p:nvPr/>
        </p:nvSpPr>
        <p:spPr>
          <a:xfrm>
            <a:off x="0" y="1"/>
            <a:ext cx="12192000" cy="67641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36F664-9084-9BBF-D770-8E069F492E96}"/>
              </a:ext>
            </a:extLst>
          </p:cNvPr>
          <p:cNvSpPr txBox="1"/>
          <p:nvPr/>
        </p:nvSpPr>
        <p:spPr>
          <a:xfrm>
            <a:off x="-1" y="66876"/>
            <a:ext cx="5229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Future Work</a:t>
            </a:r>
            <a:endParaRPr lang="zh-CN" altLang="en-US" sz="3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E7CCF57-E36C-25B2-9AED-EDF8A79AFE9B}"/>
              </a:ext>
            </a:extLst>
          </p:cNvPr>
          <p:cNvSpPr txBox="1"/>
          <p:nvPr/>
        </p:nvSpPr>
        <p:spPr>
          <a:xfrm>
            <a:off x="301845" y="1346944"/>
            <a:ext cx="115883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Main Conclusion:</a:t>
            </a:r>
          </a:p>
          <a:p>
            <a:pPr marL="342900" indent="-342900" algn="just">
              <a:buFont typeface="Wingdings 2" panose="05020102010507070707" pitchFamily="18" charset="2"/>
              <a:buChar char="®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To the best of knowledge, we are the first to propose a novel radar-based drowning detection system, comprising a data acquisition module, a signal processing module, and an event detection module.</a:t>
            </a:r>
          </a:p>
          <a:p>
            <a:pPr marL="342900" indent="-342900" algn="just">
              <a:buFont typeface="Wingdings 2" panose="05020102010507070707" pitchFamily="18" charset="2"/>
              <a:buChar char="®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In the event detection module, we propose a new multi-domain fusion network by multi-stage and deep integration of different domain features. </a:t>
            </a:r>
          </a:p>
          <a:p>
            <a:pPr marL="342900" indent="-342900" algn="just">
              <a:buFont typeface="Wingdings 2" panose="05020102010507070707" pitchFamily="18" charset="2"/>
              <a:buChar char="®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The experimental results tested on our collected aquatic human activity (AHAR) dataset verify the proposed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TSFNet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 has remarkable fine-grained classification performance and low model uncertainty.</a:t>
            </a:r>
          </a:p>
        </p:txBody>
      </p:sp>
    </p:spTree>
    <p:extLst>
      <p:ext uri="{BB962C8B-B14F-4D97-AF65-F5344CB8AC3E}">
        <p14:creationId xmlns:p14="http://schemas.microsoft.com/office/powerpoint/2010/main" val="2582288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BCE0E6-2F5B-DFC8-E62E-ABFB4929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08E6A70-BEC8-4E4B-ABD6-CA27A6008B8B}"/>
              </a:ext>
            </a:extLst>
          </p:cNvPr>
          <p:cNvSpPr/>
          <p:nvPr/>
        </p:nvSpPr>
        <p:spPr>
          <a:xfrm>
            <a:off x="0" y="1"/>
            <a:ext cx="12192000" cy="67641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36F664-9084-9BBF-D770-8E069F492E96}"/>
              </a:ext>
            </a:extLst>
          </p:cNvPr>
          <p:cNvSpPr txBox="1"/>
          <p:nvPr/>
        </p:nvSpPr>
        <p:spPr>
          <a:xfrm>
            <a:off x="-1" y="66876"/>
            <a:ext cx="5229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Future Work</a:t>
            </a:r>
            <a:endParaRPr lang="zh-CN" altLang="en-US" sz="3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E7CCF57-E36C-25B2-9AED-EDF8A79AFE9B}"/>
              </a:ext>
            </a:extLst>
          </p:cNvPr>
          <p:cNvSpPr txBox="1"/>
          <p:nvPr/>
        </p:nvSpPr>
        <p:spPr>
          <a:xfrm>
            <a:off x="301845" y="1037998"/>
            <a:ext cx="115883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What we will do in future work:</a:t>
            </a:r>
          </a:p>
          <a:p>
            <a:pPr marL="342900" indent="-342900" algn="just">
              <a:buFont typeface="Wingdings 2" panose="05020102010507070707" pitchFamily="18" charset="2"/>
              <a:buChar char="®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We will focus more on early-drowning target detection and recognition in compound water environments and work on establishing a robust and effective adaptive early-drowning detection framework.</a:t>
            </a:r>
          </a:p>
          <a:p>
            <a:pPr marL="342900" indent="-342900" algn="just">
              <a:buFont typeface="Wingdings 2" panose="05020102010507070707" pitchFamily="18" charset="2"/>
              <a:buChar char="®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Beyond the radar spectrogram modality, we will continue to investigate the potentials of millimeter-wave radar point clouds for aquatic target detection, tracking and identification.</a:t>
            </a:r>
          </a:p>
          <a:p>
            <a:pPr marL="342900" indent="-342900" algn="just">
              <a:buFont typeface="Wingdings 2" panose="05020102010507070707" pitchFamily="18" charset="2"/>
              <a:buChar char="®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 2" panose="05020102010507070707" pitchFamily="18" charset="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FBDEBA8-12A6-66BC-567F-04ED9E955603}"/>
              </a:ext>
            </a:extLst>
          </p:cNvPr>
          <p:cNvGrpSpPr/>
          <p:nvPr/>
        </p:nvGrpSpPr>
        <p:grpSpPr>
          <a:xfrm>
            <a:off x="2370005" y="3791854"/>
            <a:ext cx="7451989" cy="1402102"/>
            <a:chOff x="2605813" y="3791854"/>
            <a:chExt cx="7451989" cy="140210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D0F3C72-72FA-EA27-29D0-EEE328179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5813" y="3791854"/>
              <a:ext cx="1629863" cy="1402102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CA961ED-74C8-354A-9D5D-3F010A8BD4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609" r="15454"/>
            <a:stretch/>
          </p:blipFill>
          <p:spPr>
            <a:xfrm>
              <a:off x="4502324" y="3791854"/>
              <a:ext cx="1629863" cy="1402102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D87483D-9749-A1FF-00E5-B2812F2E6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98835" y="3791854"/>
              <a:ext cx="1738432" cy="1402101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989B0CB3-37FC-6E61-81FC-50CD5718A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03915" y="3791854"/>
              <a:ext cx="1653887" cy="1402100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5F16E9FA-BDD5-895F-A54E-DA6E053A468D}"/>
              </a:ext>
            </a:extLst>
          </p:cNvPr>
          <p:cNvSpPr txBox="1"/>
          <p:nvPr/>
        </p:nvSpPr>
        <p:spPr>
          <a:xfrm>
            <a:off x="3289659" y="5335583"/>
            <a:ext cx="5612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Fig. 19 What we will focus in our future work</a:t>
            </a:r>
          </a:p>
        </p:txBody>
      </p:sp>
    </p:spTree>
    <p:extLst>
      <p:ext uri="{BB962C8B-B14F-4D97-AF65-F5344CB8AC3E}">
        <p14:creationId xmlns:p14="http://schemas.microsoft.com/office/powerpoint/2010/main" val="3776477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 66">
            <a:extLst>
              <a:ext uri="{FF2B5EF4-FFF2-40B4-BE49-F238E27FC236}">
                <a16:creationId xmlns:a16="http://schemas.microsoft.com/office/drawing/2014/main" id="{5B79D992-0B76-F4C1-F404-074D0DC95F9C}"/>
              </a:ext>
            </a:extLst>
          </p:cNvPr>
          <p:cNvSpPr/>
          <p:nvPr/>
        </p:nvSpPr>
        <p:spPr>
          <a:xfrm>
            <a:off x="0" y="3273786"/>
            <a:ext cx="12192000" cy="14155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C6E3229-FDE3-B44E-ABC7-B78E94490C77}"/>
              </a:ext>
            </a:extLst>
          </p:cNvPr>
          <p:cNvSpPr/>
          <p:nvPr/>
        </p:nvSpPr>
        <p:spPr>
          <a:xfrm>
            <a:off x="0" y="2320746"/>
            <a:ext cx="12192000" cy="14155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BCE0E6-2F5B-DFC8-E62E-ABFB4929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36F664-9084-9BBF-D770-8E069F492E96}"/>
              </a:ext>
            </a:extLst>
          </p:cNvPr>
          <p:cNvSpPr txBox="1"/>
          <p:nvPr/>
        </p:nvSpPr>
        <p:spPr>
          <a:xfrm>
            <a:off x="3481169" y="3766013"/>
            <a:ext cx="5229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accent3">
                    <a:lumMod val="5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Thank you</a:t>
            </a:r>
            <a:endParaRPr lang="zh-CN" altLang="en-US" sz="5400" dirty="0">
              <a:solidFill>
                <a:schemeClr val="accent3">
                  <a:lumMod val="5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090B4BCA-07FC-972F-02AF-FE1CDEEEEB9A}"/>
              </a:ext>
            </a:extLst>
          </p:cNvPr>
          <p:cNvGrpSpPr/>
          <p:nvPr/>
        </p:nvGrpSpPr>
        <p:grpSpPr>
          <a:xfrm>
            <a:off x="4040104" y="2463786"/>
            <a:ext cx="4111791" cy="1129481"/>
            <a:chOff x="3858300" y="4505923"/>
            <a:chExt cx="4111791" cy="1129481"/>
          </a:xfrm>
        </p:grpSpPr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47B29D21-F079-CAEB-D988-E73A306EC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8300" y="4505923"/>
              <a:ext cx="1129481" cy="1129481"/>
            </a:xfrm>
            <a:prstGeom prst="rect">
              <a:avLst/>
            </a:prstGeom>
          </p:spPr>
        </p:pic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46DA532C-D34F-F9DE-482D-A84380CFD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6411" y="4606514"/>
              <a:ext cx="2663680" cy="9282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0984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BCE0E6-2F5B-DFC8-E62E-ABFB4929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08E6A70-BEC8-4E4B-ABD6-CA27A6008B8B}"/>
              </a:ext>
            </a:extLst>
          </p:cNvPr>
          <p:cNvSpPr/>
          <p:nvPr/>
        </p:nvSpPr>
        <p:spPr>
          <a:xfrm>
            <a:off x="0" y="1"/>
            <a:ext cx="12192000" cy="67641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36F664-9084-9BBF-D770-8E069F492E96}"/>
              </a:ext>
            </a:extLst>
          </p:cNvPr>
          <p:cNvSpPr txBox="1"/>
          <p:nvPr/>
        </p:nvSpPr>
        <p:spPr>
          <a:xfrm>
            <a:off x="0" y="66876"/>
            <a:ext cx="38654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Description</a:t>
            </a:r>
            <a:endParaRPr lang="zh-CN" altLang="en-US" sz="3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91E2DF3-111E-ED11-17CE-746B3A40515A}"/>
              </a:ext>
            </a:extLst>
          </p:cNvPr>
          <p:cNvSpPr txBox="1"/>
          <p:nvPr/>
        </p:nvSpPr>
        <p:spPr>
          <a:xfrm>
            <a:off x="304799" y="3374571"/>
            <a:ext cx="74121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 2" panose="05020102010507070707" pitchFamily="18" charset="2"/>
              <a:buChar char="®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2019 WHO Global Drowning Report: Drowning accounts for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the third leading cause of unintentional injury deaths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.</a:t>
            </a:r>
          </a:p>
          <a:p>
            <a:pPr marL="342900" indent="-342900" algn="just">
              <a:buFont typeface="Wingdings 2" panose="05020102010507070707" pitchFamily="18" charset="2"/>
              <a:buChar char="®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Drowning occurs in a wide variety of environments such as pools, rivers, ponds and oceans.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60619EB-157D-1DF3-CFBF-89FF829CB2FA}"/>
              </a:ext>
            </a:extLst>
          </p:cNvPr>
          <p:cNvSpPr txBox="1"/>
          <p:nvPr/>
        </p:nvSpPr>
        <p:spPr>
          <a:xfrm>
            <a:off x="0" y="819400"/>
            <a:ext cx="3865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What is drowning ?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33EE812-A346-0FD9-BA15-26D1E8B11612}"/>
              </a:ext>
            </a:extLst>
          </p:cNvPr>
          <p:cNvSpPr txBox="1"/>
          <p:nvPr/>
        </p:nvSpPr>
        <p:spPr>
          <a:xfrm>
            <a:off x="304799" y="1403129"/>
            <a:ext cx="74121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 2" panose="05020102010507070707" pitchFamily="18" charset="2"/>
              <a:buChar char="®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An insidious process in which breathing is impaired due to submersion or immersion in a liquid medium.</a:t>
            </a:r>
          </a:p>
          <a:p>
            <a:pPr marL="342900" indent="-342900" algn="just">
              <a:buFont typeface="Wingdings 2" panose="05020102010507070707" pitchFamily="18" charset="2"/>
              <a:buChar char="®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Drowning are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insidious, rapid and fatal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23E13DC-6E17-A4E3-7CBF-D4D2ED8D1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585" y="1042127"/>
            <a:ext cx="3172692" cy="226616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9312ECE-C00C-FD96-359A-6883948A5834}"/>
              </a:ext>
            </a:extLst>
          </p:cNvPr>
          <p:cNvSpPr txBox="1"/>
          <p:nvPr/>
        </p:nvSpPr>
        <p:spPr>
          <a:xfrm>
            <a:off x="0" y="2785067"/>
            <a:ext cx="3865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How about drowning ?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B109A04-BA61-3BD7-544B-4E6B15557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586" y="3754172"/>
            <a:ext cx="3172692" cy="2506104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D14CAE25-ED6D-94A0-3C39-46ACD6513841}"/>
              </a:ext>
            </a:extLst>
          </p:cNvPr>
          <p:cNvSpPr txBox="1"/>
          <p:nvPr/>
        </p:nvSpPr>
        <p:spPr>
          <a:xfrm>
            <a:off x="304799" y="5454871"/>
            <a:ext cx="7412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Drowning detection helps sound aquatic target search and rescue system.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F0205A5-69E1-C0D5-58B4-F86145E4385D}"/>
              </a:ext>
            </a:extLst>
          </p:cNvPr>
          <p:cNvSpPr txBox="1"/>
          <p:nvPr/>
        </p:nvSpPr>
        <p:spPr>
          <a:xfrm>
            <a:off x="8326585" y="3356219"/>
            <a:ext cx="3172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Fig. 1 Drowning illustration 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BF39032-FE04-A80F-12A6-962737FD6534}"/>
              </a:ext>
            </a:extLst>
          </p:cNvPr>
          <p:cNvSpPr txBox="1"/>
          <p:nvPr/>
        </p:nvSpPr>
        <p:spPr>
          <a:xfrm>
            <a:off x="7944419" y="6260276"/>
            <a:ext cx="3942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Fig. 2 2019 WHO drowning report </a:t>
            </a:r>
          </a:p>
        </p:txBody>
      </p:sp>
    </p:spTree>
    <p:extLst>
      <p:ext uri="{BB962C8B-B14F-4D97-AF65-F5344CB8AC3E}">
        <p14:creationId xmlns:p14="http://schemas.microsoft.com/office/powerpoint/2010/main" val="3473135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BCE0E6-2F5B-DFC8-E62E-ABFB4929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08E6A70-BEC8-4E4B-ABD6-CA27A6008B8B}"/>
              </a:ext>
            </a:extLst>
          </p:cNvPr>
          <p:cNvSpPr/>
          <p:nvPr/>
        </p:nvSpPr>
        <p:spPr>
          <a:xfrm>
            <a:off x="0" y="1"/>
            <a:ext cx="12192000" cy="67641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36F664-9084-9BBF-D770-8E069F492E96}"/>
              </a:ext>
            </a:extLst>
          </p:cNvPr>
          <p:cNvSpPr txBox="1"/>
          <p:nvPr/>
        </p:nvSpPr>
        <p:spPr>
          <a:xfrm>
            <a:off x="0" y="66876"/>
            <a:ext cx="38654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Conventional Solution</a:t>
            </a:r>
            <a:endParaRPr lang="zh-CN" altLang="en-US" sz="3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BB8B29-C3EC-1049-D982-2235FEB72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799" y="1158461"/>
            <a:ext cx="3590636" cy="230832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980150C-6704-0B3B-FC50-6A7C14DF096E}"/>
              </a:ext>
            </a:extLst>
          </p:cNvPr>
          <p:cNvSpPr txBox="1"/>
          <p:nvPr/>
        </p:nvSpPr>
        <p:spPr>
          <a:xfrm>
            <a:off x="317848" y="1156861"/>
            <a:ext cx="82419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Sensor-based wearable devices</a:t>
            </a:r>
          </a:p>
          <a:p>
            <a:pPr marL="342900" indent="-342900" algn="just">
              <a:buFont typeface="Wingdings 2" panose="05020102010507070707" pitchFamily="18" charset="2"/>
              <a:buChar char="®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How work: using various high-precision sensors to achieve real-time monitoring of physiological parameters and environmental indicators of users when in water</a:t>
            </a:r>
          </a:p>
          <a:p>
            <a:pPr marL="342900" indent="-342900" algn="just">
              <a:buFont typeface="Wingdings 2" panose="05020102010507070707" pitchFamily="18" charset="2"/>
              <a:buChar char="®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Main challenge: difficult to achieve ease-of-use and mass popularization. 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2225AB6-8AC4-B489-174A-3EB411046D4E}"/>
              </a:ext>
            </a:extLst>
          </p:cNvPr>
          <p:cNvSpPr txBox="1"/>
          <p:nvPr/>
        </p:nvSpPr>
        <p:spPr>
          <a:xfrm>
            <a:off x="317848" y="3859283"/>
            <a:ext cx="824195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Vision-based detection systems</a:t>
            </a:r>
          </a:p>
          <a:p>
            <a:pPr marL="342900" indent="-342900" algn="just">
              <a:buFont typeface="Wingdings 2" panose="05020102010507070707" pitchFamily="18" charset="2"/>
              <a:buChar char="®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How work: using cameras to monitor the status of targets in the environment in real time to achieve target tracking, detection and identification.</a:t>
            </a:r>
          </a:p>
          <a:p>
            <a:pPr marL="342900" indent="-342900" algn="just">
              <a:buFont typeface="Wingdings 2" panose="05020102010507070707" pitchFamily="18" charset="2"/>
              <a:buChar char="®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Main challenge: low privacy safety and low performance in low illumination and obstruction concealment.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6441C481-F6A5-FEB0-B100-A3DB83CA7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348" y="4051025"/>
            <a:ext cx="2902361" cy="174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18AFC1A-0B4A-2521-BC2A-2A503D6F28E6}"/>
              </a:ext>
            </a:extLst>
          </p:cNvPr>
          <p:cNvSpPr txBox="1"/>
          <p:nvPr/>
        </p:nvSpPr>
        <p:spPr>
          <a:xfrm>
            <a:off x="9100661" y="3143078"/>
            <a:ext cx="2795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Fig. 3 Wearable devices 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A5CCB42-CF2F-B664-BB6E-F452EF9E0928}"/>
              </a:ext>
            </a:extLst>
          </p:cNvPr>
          <p:cNvSpPr txBox="1"/>
          <p:nvPr/>
        </p:nvSpPr>
        <p:spPr>
          <a:xfrm>
            <a:off x="9028957" y="5864127"/>
            <a:ext cx="2939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Fig. 4 Video-based system</a:t>
            </a:r>
          </a:p>
        </p:txBody>
      </p:sp>
    </p:spTree>
    <p:extLst>
      <p:ext uri="{BB962C8B-B14F-4D97-AF65-F5344CB8AC3E}">
        <p14:creationId xmlns:p14="http://schemas.microsoft.com/office/powerpoint/2010/main" val="1320440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BCE0E6-2F5B-DFC8-E62E-ABFB4929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0343" y="6437357"/>
            <a:ext cx="2711657" cy="420643"/>
          </a:xfrm>
        </p:spPr>
        <p:txBody>
          <a:bodyPr/>
          <a:lstStyle/>
          <a:p>
            <a:fld id="{565CE74E-AB26-4998-AD42-012C4C1AD076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08E6A70-BEC8-4E4B-ABD6-CA27A6008B8B}"/>
              </a:ext>
            </a:extLst>
          </p:cNvPr>
          <p:cNvSpPr/>
          <p:nvPr/>
        </p:nvSpPr>
        <p:spPr>
          <a:xfrm>
            <a:off x="0" y="1"/>
            <a:ext cx="12192000" cy="67641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36F664-9084-9BBF-D770-8E069F492E96}"/>
              </a:ext>
            </a:extLst>
          </p:cNvPr>
          <p:cNvSpPr txBox="1"/>
          <p:nvPr/>
        </p:nvSpPr>
        <p:spPr>
          <a:xfrm>
            <a:off x="0" y="66876"/>
            <a:ext cx="38654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zh-CN" altLang="en-US" sz="3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266FA58-20B7-801F-387B-DA4FC4C91CFE}"/>
              </a:ext>
            </a:extLst>
          </p:cNvPr>
          <p:cNvSpPr txBox="1"/>
          <p:nvPr/>
        </p:nvSpPr>
        <p:spPr>
          <a:xfrm>
            <a:off x="220220" y="667752"/>
            <a:ext cx="117515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Whether millimeter wave radar can infuse </a:t>
            </a:r>
          </a:p>
          <a:p>
            <a:pPr algn="ctr"/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fresh blood into potential-drowning detection ?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8581DEA-72D1-2375-302C-131874582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358" y="4288320"/>
            <a:ext cx="2179408" cy="12259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50742D4-F5D3-AB97-CF4F-531DDB1FE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8435" y="3096086"/>
            <a:ext cx="3450974" cy="291370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844B189-5D79-0474-C7D3-2BB2559EF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897" y="3380535"/>
            <a:ext cx="2135509" cy="15207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AC6AB34-3761-37F7-8EFF-EB0DE8AC30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1578" y="3356797"/>
            <a:ext cx="2135509" cy="15444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F3A21551-0F2D-66E7-5434-157F86A0A2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71" t="3948" r="1161" b="42875"/>
          <a:stretch/>
        </p:blipFill>
        <p:spPr bwMode="auto">
          <a:xfrm rot="10800000">
            <a:off x="2681577" y="5211444"/>
            <a:ext cx="2135509" cy="154448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9B6C4441-3B72-4894-18C7-DCA4D78820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409" b="13606"/>
          <a:stretch/>
        </p:blipFill>
        <p:spPr bwMode="auto">
          <a:xfrm>
            <a:off x="241649" y="5188106"/>
            <a:ext cx="2172756" cy="15444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箭头: 右 21">
            <a:extLst>
              <a:ext uri="{FF2B5EF4-FFF2-40B4-BE49-F238E27FC236}">
                <a16:creationId xmlns:a16="http://schemas.microsoft.com/office/drawing/2014/main" id="{05F2C679-F420-1DFD-B394-A8FAB18674CC}"/>
              </a:ext>
            </a:extLst>
          </p:cNvPr>
          <p:cNvSpPr/>
          <p:nvPr/>
        </p:nvSpPr>
        <p:spPr>
          <a:xfrm>
            <a:off x="7708550" y="4800493"/>
            <a:ext cx="817237" cy="410951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A435CA1-3240-788F-9508-D116418CE24D}"/>
              </a:ext>
            </a:extLst>
          </p:cNvPr>
          <p:cNvSpPr txBox="1"/>
          <p:nvPr/>
        </p:nvSpPr>
        <p:spPr>
          <a:xfrm>
            <a:off x="7839132" y="4101830"/>
            <a:ext cx="4729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?</a:t>
            </a:r>
            <a:endParaRPr lang="zh-CN" altLang="en-US" sz="5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04440F62-A166-885B-7549-205CCBBC5EC3}"/>
              </a:ext>
            </a:extLst>
          </p:cNvPr>
          <p:cNvGrpSpPr/>
          <p:nvPr/>
        </p:nvGrpSpPr>
        <p:grpSpPr>
          <a:xfrm>
            <a:off x="4867060" y="4800492"/>
            <a:ext cx="999487" cy="410952"/>
            <a:chOff x="4754579" y="4838669"/>
            <a:chExt cx="999487" cy="410952"/>
          </a:xfrm>
        </p:grpSpPr>
        <p:sp>
          <p:nvSpPr>
            <p:cNvPr id="21" name="箭头: 右 20">
              <a:extLst>
                <a:ext uri="{FF2B5EF4-FFF2-40B4-BE49-F238E27FC236}">
                  <a16:creationId xmlns:a16="http://schemas.microsoft.com/office/drawing/2014/main" id="{734489C8-11D3-01D2-33B2-070B3CABA5F5}"/>
                </a:ext>
              </a:extLst>
            </p:cNvPr>
            <p:cNvSpPr/>
            <p:nvPr/>
          </p:nvSpPr>
          <p:spPr>
            <a:xfrm>
              <a:off x="4936829" y="4838670"/>
              <a:ext cx="817237" cy="410951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箭头: 右 24">
              <a:extLst>
                <a:ext uri="{FF2B5EF4-FFF2-40B4-BE49-F238E27FC236}">
                  <a16:creationId xmlns:a16="http://schemas.microsoft.com/office/drawing/2014/main" id="{03FE204B-C857-A83C-33D8-94A8C4179631}"/>
                </a:ext>
              </a:extLst>
            </p:cNvPr>
            <p:cNvSpPr/>
            <p:nvPr/>
          </p:nvSpPr>
          <p:spPr>
            <a:xfrm rot="10800000">
              <a:off x="4754579" y="4838669"/>
              <a:ext cx="817237" cy="410951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152BAA9E-8AFF-A11B-7E99-24EA9741838C}"/>
              </a:ext>
            </a:extLst>
          </p:cNvPr>
          <p:cNvSpPr txBox="1"/>
          <p:nvPr/>
        </p:nvSpPr>
        <p:spPr>
          <a:xfrm>
            <a:off x="561942" y="1597233"/>
            <a:ext cx="1060921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 2" panose="05020102010507070707" pitchFamily="18" charset="2"/>
              <a:buChar char="®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Capability: detailed structure capture capability even under severe conditions, round-the-clock workability and robust contactless privacy-safety.</a:t>
            </a:r>
          </a:p>
          <a:p>
            <a:pPr marL="342900" indent="-342900" algn="just">
              <a:buFont typeface="Wingdings 2" panose="05020102010507070707" pitchFamily="18" charset="2"/>
              <a:buChar char="®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Application: human gesture/gait/identity/activity recognition; human heart/breath sign detection; target tracking and localization.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0A494C7-7D9D-6DC3-58B8-D33BB13934E0}"/>
              </a:ext>
            </a:extLst>
          </p:cNvPr>
          <p:cNvSpPr txBox="1"/>
          <p:nvPr/>
        </p:nvSpPr>
        <p:spPr>
          <a:xfrm>
            <a:off x="5011210" y="5799019"/>
            <a:ext cx="384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Fig. 5 Mm-wave radar application</a:t>
            </a:r>
          </a:p>
        </p:txBody>
      </p:sp>
    </p:spTree>
    <p:extLst>
      <p:ext uri="{BB962C8B-B14F-4D97-AF65-F5344CB8AC3E}">
        <p14:creationId xmlns:p14="http://schemas.microsoft.com/office/powerpoint/2010/main" val="3303196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BCE0E6-2F5B-DFC8-E62E-ABFB4929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08E6A70-BEC8-4E4B-ABD6-CA27A6008B8B}"/>
              </a:ext>
            </a:extLst>
          </p:cNvPr>
          <p:cNvSpPr/>
          <p:nvPr/>
        </p:nvSpPr>
        <p:spPr>
          <a:xfrm>
            <a:off x="0" y="1"/>
            <a:ext cx="12192000" cy="67641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36F664-9084-9BBF-D770-8E069F492E96}"/>
              </a:ext>
            </a:extLst>
          </p:cNvPr>
          <p:cNvSpPr txBox="1"/>
          <p:nvPr/>
        </p:nvSpPr>
        <p:spPr>
          <a:xfrm>
            <a:off x="0" y="66876"/>
            <a:ext cx="38654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</a:t>
            </a:r>
            <a:endParaRPr lang="zh-CN" altLang="en-US" sz="3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4F10E7D-17E7-505C-984B-EFA2729D2079}"/>
              </a:ext>
            </a:extLst>
          </p:cNvPr>
          <p:cNvSpPr txBox="1"/>
          <p:nvPr/>
        </p:nvSpPr>
        <p:spPr>
          <a:xfrm>
            <a:off x="2998765" y="3146420"/>
            <a:ext cx="6194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Fig. 6 Mm-wave radar-based drowning detection system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04C05A8-D0DB-4330-4CFC-EF25BC62F640}"/>
              </a:ext>
            </a:extLst>
          </p:cNvPr>
          <p:cNvSpPr txBox="1"/>
          <p:nvPr/>
        </p:nvSpPr>
        <p:spPr>
          <a:xfrm>
            <a:off x="1187151" y="3918877"/>
            <a:ext cx="98176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 2" panose="05020102010507070707" pitchFamily="18" charset="2"/>
              <a:buChar char="®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Data acquisition module: combine the transmitted chirps and received chirps to generate intermediate-frequency signals.</a:t>
            </a:r>
          </a:p>
          <a:p>
            <a:pPr marL="342900" indent="-342900" algn="just">
              <a:buFont typeface="Wingdings 2" panose="05020102010507070707" pitchFamily="18" charset="2"/>
              <a:buChar char="®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Signal processing module: process the raw radar data into radar images via unified signal processing pipeline.</a:t>
            </a:r>
          </a:p>
          <a:p>
            <a:pPr marL="342900" indent="-342900" algn="just">
              <a:buFont typeface="Wingdings 2" panose="05020102010507070707" pitchFamily="18" charset="2"/>
              <a:buChar char="®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Event detection module: achieve aquatic human activity recognition based on the proposed two-stage fusion network (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TSFNet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).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0A3C6D-20D4-7F47-75C9-F347B36D0C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730" y="942090"/>
            <a:ext cx="7830539" cy="211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54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6DD862D9-9DB7-2718-7DCA-28A0D97B9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57" y="4103920"/>
            <a:ext cx="4308143" cy="186452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F6B5AD9-0D72-A85B-49C9-FFC244A665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603" y="4832228"/>
            <a:ext cx="6529250" cy="1277888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BCE0E6-2F5B-DFC8-E62E-ABFB4929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08E6A70-BEC8-4E4B-ABD6-CA27A6008B8B}"/>
              </a:ext>
            </a:extLst>
          </p:cNvPr>
          <p:cNvSpPr/>
          <p:nvPr/>
        </p:nvSpPr>
        <p:spPr>
          <a:xfrm>
            <a:off x="0" y="1"/>
            <a:ext cx="12192000" cy="67641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36F664-9084-9BBF-D770-8E069F492E96}"/>
              </a:ext>
            </a:extLst>
          </p:cNvPr>
          <p:cNvSpPr txBox="1"/>
          <p:nvPr/>
        </p:nvSpPr>
        <p:spPr>
          <a:xfrm>
            <a:off x="0" y="66876"/>
            <a:ext cx="38654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</a:t>
            </a:r>
            <a:endParaRPr lang="zh-CN" altLang="en-US" sz="3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04C05A8-D0DB-4330-4CFC-EF25BC62F640}"/>
              </a:ext>
            </a:extLst>
          </p:cNvPr>
          <p:cNvSpPr txBox="1"/>
          <p:nvPr/>
        </p:nvSpPr>
        <p:spPr>
          <a:xfrm>
            <a:off x="581357" y="1304156"/>
            <a:ext cx="114384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 2" panose="05020102010507070707" pitchFamily="18" charset="2"/>
              <a:buChar char="®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FMCW radar transmits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F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 chirp-sequence cycles with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M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 chirp ramps per cycle and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 ADC sampling points per chirp. </a:t>
            </a:r>
          </a:p>
          <a:p>
            <a:pPr marL="342900" indent="-342900" algn="just">
              <a:buFont typeface="Wingdings 2" panose="05020102010507070707" pitchFamily="18" charset="2"/>
              <a:buChar char="®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The mixer combines the transmitted and received signals to get IF signals with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f</a:t>
            </a:r>
            <a:r>
              <a: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b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 frequency.</a:t>
            </a:r>
          </a:p>
          <a:p>
            <a:pPr marL="342900" indent="-342900" algn="just">
              <a:buFont typeface="Wingdings 2" panose="05020102010507070707" pitchFamily="18" charset="2"/>
              <a:buChar char="®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The raw radar IF signals are usually discrete sampled and then transmitted as packets to the signal processing module via ethernet communication.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4F10E7D-17E7-505C-984B-EFA2729D2079}"/>
              </a:ext>
            </a:extLst>
          </p:cNvPr>
          <p:cNvSpPr txBox="1"/>
          <p:nvPr/>
        </p:nvSpPr>
        <p:spPr>
          <a:xfrm>
            <a:off x="922117" y="6086128"/>
            <a:ext cx="3626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Fig. 7 Data acquisition pipeline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A2C90AD-B2A1-F19B-DEEE-19D1988B0890}"/>
              </a:ext>
            </a:extLst>
          </p:cNvPr>
          <p:cNvSpPr txBox="1"/>
          <p:nvPr/>
        </p:nvSpPr>
        <p:spPr>
          <a:xfrm>
            <a:off x="0" y="812166"/>
            <a:ext cx="11903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Data Acquisition System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6D46B44-4613-4E0D-68E4-4B491F4641CE}"/>
              </a:ext>
            </a:extLst>
          </p:cNvPr>
          <p:cNvSpPr txBox="1"/>
          <p:nvPr/>
        </p:nvSpPr>
        <p:spPr>
          <a:xfrm>
            <a:off x="6941917" y="6108331"/>
            <a:ext cx="3626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Fig. 8 FMCW chirps illustration</a:t>
            </a:r>
          </a:p>
        </p:txBody>
      </p:sp>
    </p:spTree>
    <p:extLst>
      <p:ext uri="{BB962C8B-B14F-4D97-AF65-F5344CB8AC3E}">
        <p14:creationId xmlns:p14="http://schemas.microsoft.com/office/powerpoint/2010/main" val="3302025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BCE0E6-2F5B-DFC8-E62E-ABFB4929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08E6A70-BEC8-4E4B-ABD6-CA27A6008B8B}"/>
              </a:ext>
            </a:extLst>
          </p:cNvPr>
          <p:cNvSpPr/>
          <p:nvPr/>
        </p:nvSpPr>
        <p:spPr>
          <a:xfrm>
            <a:off x="0" y="1"/>
            <a:ext cx="12192000" cy="67641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36F664-9084-9BBF-D770-8E069F492E96}"/>
              </a:ext>
            </a:extLst>
          </p:cNvPr>
          <p:cNvSpPr txBox="1"/>
          <p:nvPr/>
        </p:nvSpPr>
        <p:spPr>
          <a:xfrm>
            <a:off x="0" y="66876"/>
            <a:ext cx="38654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</a:t>
            </a:r>
            <a:endParaRPr lang="zh-CN" altLang="en-US" sz="3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04C05A8-D0DB-4330-4CFC-EF25BC62F640}"/>
              </a:ext>
            </a:extLst>
          </p:cNvPr>
          <p:cNvSpPr txBox="1"/>
          <p:nvPr/>
        </p:nvSpPr>
        <p:spPr>
          <a:xfrm>
            <a:off x="465014" y="1248630"/>
            <a:ext cx="80945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 2" panose="05020102010507070707" pitchFamily="18" charset="2"/>
              <a:buChar char="®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Radar signal is with rich multi-domain and multi-dimensional information.</a:t>
            </a:r>
          </a:p>
          <a:p>
            <a:pPr marL="342900" indent="-342900" algn="just">
              <a:buFont typeface="Wingdings 2" panose="05020102010507070707" pitchFamily="18" charset="2"/>
              <a:buChar char="®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From the time-range maps (TRM), we can reveal the displacement of the target relative to the radar over a period of time. </a:t>
            </a:r>
          </a:p>
          <a:p>
            <a:pPr marL="342900" indent="-342900" algn="just">
              <a:buFont typeface="Wingdings 2" panose="05020102010507070707" pitchFamily="18" charset="2"/>
              <a:buChar char="®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From the time-Doppler maps (TDM), we can either analyze whether the current target is at rest or in movement, and we can perform fine-grained recognition of different behaviors by feature extraction and identification methods. </a:t>
            </a:r>
          </a:p>
          <a:p>
            <a:pPr marL="342900" indent="-342900" algn="just">
              <a:buFont typeface="Wingdings 2" panose="05020102010507070707" pitchFamily="18" charset="2"/>
              <a:buChar char="®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From the cadence-velocity diagrams (CVD), we can reveal the periodic features, size, frequency and shape information of targets.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757E6CA-3D9A-91B0-2D42-4A4369197EAE}"/>
              </a:ext>
            </a:extLst>
          </p:cNvPr>
          <p:cNvSpPr txBox="1"/>
          <p:nvPr/>
        </p:nvSpPr>
        <p:spPr>
          <a:xfrm>
            <a:off x="0" y="812166"/>
            <a:ext cx="3495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Signal Processing System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0A26689-592A-DBDD-9419-E4AB1820CBF5}"/>
              </a:ext>
            </a:extLst>
          </p:cNvPr>
          <p:cNvSpPr txBox="1"/>
          <p:nvPr/>
        </p:nvSpPr>
        <p:spPr>
          <a:xfrm rot="5400000">
            <a:off x="6232644" y="3514332"/>
            <a:ext cx="5796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Fig. 9 Multi-domain radar maps. (a) time-range maps (TRM) (b) time-Doppler maps (c) cadence-velocity diagrams (CVD)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8E7CCC4-996C-C61D-2A26-7D6F382C1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006" y="2737221"/>
            <a:ext cx="1958588" cy="188737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EB0A023-A440-EACF-BEF6-6DBAE1713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156" y="4720853"/>
            <a:ext cx="1958588" cy="188737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5144C37-310A-5B87-CB48-E90477BDEE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156" y="753589"/>
            <a:ext cx="1958588" cy="188737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39E1565B-2DF0-8E19-9556-B3B4542E357E}"/>
              </a:ext>
            </a:extLst>
          </p:cNvPr>
          <p:cNvSpPr txBox="1"/>
          <p:nvPr/>
        </p:nvSpPr>
        <p:spPr>
          <a:xfrm>
            <a:off x="9432729" y="1621268"/>
            <a:ext cx="404960" cy="326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(a)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15C0B10-C596-99A1-8474-037687F51F6B}"/>
              </a:ext>
            </a:extLst>
          </p:cNvPr>
          <p:cNvSpPr txBox="1"/>
          <p:nvPr/>
        </p:nvSpPr>
        <p:spPr>
          <a:xfrm>
            <a:off x="9432729" y="3510788"/>
            <a:ext cx="416733" cy="326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(b)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C01057E-46F1-FB46-90EB-69A61DD6A0BE}"/>
              </a:ext>
            </a:extLst>
          </p:cNvPr>
          <p:cNvSpPr txBox="1"/>
          <p:nvPr/>
        </p:nvSpPr>
        <p:spPr>
          <a:xfrm>
            <a:off x="9432728" y="5483120"/>
            <a:ext cx="404961" cy="326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3228646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BCE0E6-2F5B-DFC8-E62E-ABFB4929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08E6A70-BEC8-4E4B-ABD6-CA27A6008B8B}"/>
              </a:ext>
            </a:extLst>
          </p:cNvPr>
          <p:cNvSpPr/>
          <p:nvPr/>
        </p:nvSpPr>
        <p:spPr>
          <a:xfrm>
            <a:off x="0" y="1"/>
            <a:ext cx="12192000" cy="67641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36F664-9084-9BBF-D770-8E069F492E96}"/>
              </a:ext>
            </a:extLst>
          </p:cNvPr>
          <p:cNvSpPr txBox="1"/>
          <p:nvPr/>
        </p:nvSpPr>
        <p:spPr>
          <a:xfrm>
            <a:off x="0" y="66876"/>
            <a:ext cx="38654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</a:t>
            </a:r>
            <a:endParaRPr lang="zh-CN" altLang="en-US" sz="3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4F10E7D-17E7-505C-984B-EFA2729D2079}"/>
              </a:ext>
            </a:extLst>
          </p:cNvPr>
          <p:cNvSpPr txBox="1"/>
          <p:nvPr/>
        </p:nvSpPr>
        <p:spPr>
          <a:xfrm>
            <a:off x="4282689" y="6514177"/>
            <a:ext cx="3626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Fig. 10 Signal processing pipeline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04C05A8-D0DB-4330-4CFC-EF25BC62F640}"/>
              </a:ext>
            </a:extLst>
          </p:cNvPr>
          <p:cNvSpPr txBox="1"/>
          <p:nvPr/>
        </p:nvSpPr>
        <p:spPr>
          <a:xfrm>
            <a:off x="457200" y="1267730"/>
            <a:ext cx="11277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 2" panose="05020102010507070707" pitchFamily="18" charset="2"/>
              <a:buChar char="®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The range profiles (RP) can be acquired by conducting DC filtering (DCF) and discrete Fourier transform (DFT) for each chirp across the fast-time dimension.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68145C-2C66-1EB7-7374-2438B0CE67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838" y="4511332"/>
            <a:ext cx="6156325" cy="206282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DB92161-0342-0945-A3C4-7DB162D79BBC}"/>
              </a:ext>
            </a:extLst>
          </p:cNvPr>
          <p:cNvSpPr txBox="1"/>
          <p:nvPr/>
        </p:nvSpPr>
        <p:spPr>
          <a:xfrm>
            <a:off x="457200" y="2717565"/>
            <a:ext cx="11277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 2" panose="05020102010507070707" pitchFamily="18" charset="2"/>
              <a:buChar char="®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The RDT can be available by taking moving target indication (MTI) and DFT along the slow-time dimension separately for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U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 overlapping signal segments of RP, which is called STFT as well.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E49E4F8C-EB3A-3075-F444-CD476A81D6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0015" y="2035607"/>
          <a:ext cx="4271963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4271760" imgH="854280" progId="Equation.AxMath">
                  <p:embed/>
                </p:oleObj>
              </mc:Choice>
              <mc:Fallback>
                <p:oleObj name="AxMath" r:id="rId4" imgW="4271760" imgH="854280" progId="Equation.AxMat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E49E4F8C-EB3A-3075-F444-CD476A81D6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60015" y="2035607"/>
                        <a:ext cx="4271963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561F78BC-5DF0-3CF3-CE99-69937C7C66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17833" y="3617481"/>
          <a:ext cx="6156325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6156000" imgH="854280" progId="Equation.AxMath">
                  <p:embed/>
                </p:oleObj>
              </mc:Choice>
              <mc:Fallback>
                <p:oleObj name="AxMath" r:id="rId6" imgW="6156000" imgH="854280" progId="Equation.AxMath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561F78BC-5DF0-3CF3-CE99-69937C7C66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17833" y="3617481"/>
                        <a:ext cx="6156325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F757E6CA-3D9A-91B0-2D42-4A4369197EAE}"/>
              </a:ext>
            </a:extLst>
          </p:cNvPr>
          <p:cNvSpPr txBox="1"/>
          <p:nvPr/>
        </p:nvSpPr>
        <p:spPr>
          <a:xfrm>
            <a:off x="0" y="812166"/>
            <a:ext cx="11903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Signal Processing System</a:t>
            </a:r>
          </a:p>
        </p:txBody>
      </p:sp>
    </p:spTree>
    <p:extLst>
      <p:ext uri="{BB962C8B-B14F-4D97-AF65-F5344CB8AC3E}">
        <p14:creationId xmlns:p14="http://schemas.microsoft.com/office/powerpoint/2010/main" val="1517260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2938</TotalTime>
  <Words>2066</Words>
  <Application>Microsoft Office PowerPoint</Application>
  <PresentationFormat>宽屏</PresentationFormat>
  <Paragraphs>345</Paragraphs>
  <Slides>24</Slides>
  <Notes>24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等线</vt:lpstr>
      <vt:lpstr>Arial</vt:lpstr>
      <vt:lpstr>Calibri</vt:lpstr>
      <vt:lpstr>Palatino Linotype</vt:lpstr>
      <vt:lpstr>Times New Roman</vt:lpstr>
      <vt:lpstr>Wingdings 2</vt:lpstr>
      <vt:lpstr>Office 主题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Yujiageng</dc:creator>
  <cp:lastModifiedBy>yu xuliang</cp:lastModifiedBy>
  <cp:revision>16</cp:revision>
  <dcterms:created xsi:type="dcterms:W3CDTF">2022-11-20T05:12:47Z</dcterms:created>
  <dcterms:modified xsi:type="dcterms:W3CDTF">2023-05-12T12:38:57Z</dcterms:modified>
</cp:coreProperties>
</file>